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91" r:id="rId5"/>
    <p:sldMasterId id="2147483687" r:id="rId6"/>
    <p:sldMasterId id="2147483663" r:id="rId7"/>
    <p:sldMasterId id="2147483680" r:id="rId8"/>
  </p:sldMasterIdLst>
  <p:notesMasterIdLst>
    <p:notesMasterId r:id="rId35"/>
  </p:notesMasterIdLst>
  <p:handoutMasterIdLst>
    <p:handoutMasterId r:id="rId36"/>
  </p:handoutMasterIdLst>
  <p:sldIdLst>
    <p:sldId id="280" r:id="rId9"/>
    <p:sldId id="281" r:id="rId10"/>
    <p:sldId id="434" r:id="rId11"/>
    <p:sldId id="299" r:id="rId12"/>
    <p:sldId id="266" r:id="rId13"/>
    <p:sldId id="269" r:id="rId14"/>
    <p:sldId id="428" r:id="rId15"/>
    <p:sldId id="301" r:id="rId16"/>
    <p:sldId id="336" r:id="rId17"/>
    <p:sldId id="264" r:id="rId18"/>
    <p:sldId id="265" r:id="rId19"/>
    <p:sldId id="419" r:id="rId20"/>
    <p:sldId id="383" r:id="rId21"/>
    <p:sldId id="353" r:id="rId22"/>
    <p:sldId id="500" r:id="rId23"/>
    <p:sldId id="501" r:id="rId24"/>
    <p:sldId id="430" r:id="rId25"/>
    <p:sldId id="397" r:id="rId26"/>
    <p:sldId id="258" r:id="rId27"/>
    <p:sldId id="398" r:id="rId28"/>
    <p:sldId id="485" r:id="rId29"/>
    <p:sldId id="486" r:id="rId30"/>
    <p:sldId id="425" r:id="rId31"/>
    <p:sldId id="403" r:id="rId32"/>
    <p:sldId id="396" r:id="rId33"/>
    <p:sldId id="39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88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ydney P Smith" initials="SPS" lastIdx="93" clrIdx="0">
    <p:extLst>
      <p:ext uri="{19B8F6BF-5375-455C-9EA6-DF929625EA0E}">
        <p15:presenceInfo xmlns:p15="http://schemas.microsoft.com/office/powerpoint/2012/main" userId="S-1-5-21-1229272821-706699826-839522115-4380828" providerId="AD"/>
      </p:ext>
    </p:extLst>
  </p:cmAuthor>
  <p:cmAuthor id="2" name="Priya Rao" initials="PR" lastIdx="26" clrIdx="1">
    <p:extLst>
      <p:ext uri="{19B8F6BF-5375-455C-9EA6-DF929625EA0E}">
        <p15:presenceInfo xmlns:p15="http://schemas.microsoft.com/office/powerpoint/2012/main" userId="S-1-5-21-1229272821-706699826-839522115-1987951" providerId="AD"/>
      </p:ext>
    </p:extLst>
  </p:cmAuthor>
  <p:cmAuthor id="3" name="Sydney P Smith" initials="SPS [2]" lastIdx="10" clrIdx="2">
    <p:extLst>
      <p:ext uri="{19B8F6BF-5375-455C-9EA6-DF929625EA0E}">
        <p15:presenceInfo xmlns:p15="http://schemas.microsoft.com/office/powerpoint/2012/main" userId="S::Sydney.P.Smith@kp.org::0752fbe4-48d2-4b8f-a1e4-2cc7cbddea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693"/>
    <a:srgbClr val="00758E"/>
    <a:srgbClr val="0078B3"/>
    <a:srgbClr val="92CCF0"/>
    <a:srgbClr val="003B71"/>
    <a:srgbClr val="009CBD"/>
    <a:srgbClr val="FF0000"/>
    <a:srgbClr val="00558C"/>
    <a:srgbClr val="7BD3CF"/>
    <a:srgbClr val="A3D7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05" autoAdjust="0"/>
    <p:restoredTop sz="82805" autoAdjust="0"/>
  </p:normalViewPr>
  <p:slideViewPr>
    <p:cSldViewPr snapToObjects="1">
      <p:cViewPr varScale="1">
        <p:scale>
          <a:sx n="84" d="100"/>
          <a:sy n="84" d="100"/>
        </p:scale>
        <p:origin x="540" y="84"/>
      </p:cViewPr>
      <p:guideLst>
        <p:guide orient="horz" pos="2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105" d="100"/>
          <a:sy n="105" d="100"/>
        </p:scale>
        <p:origin x="297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B1FDE-7FD7-064D-B507-1C08DAEECBAB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6268A-F320-7045-BEF0-72C0FB47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91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C4455-D49D-3E4E-8039-1A28525989C3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942DC-AD1B-DD4D-8BD4-0CB1FC539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1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1 event per year for every 7 pump patients.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35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B71"/>
                </a:solidFill>
              </a:rPr>
              <a:t>Many DKA patients reverse quickly and are in ICU for short periods of time (t</a:t>
            </a:r>
            <a:r>
              <a:rPr lang="en-US" dirty="0"/>
              <a:t>ypically transferring out the next day)</a:t>
            </a:r>
            <a:endParaRPr lang="en-US" dirty="0">
              <a:solidFill>
                <a:schemeClr val="tx1"/>
              </a:solidFill>
            </a:endParaRPr>
          </a:p>
          <a:p>
            <a:pPr marL="171450" lvl="0" indent="-17145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B71"/>
                </a:solidFill>
              </a:rPr>
              <a:t>Not much cost difference between Insulin Drip and SQ insulin (t</a:t>
            </a:r>
            <a:r>
              <a:rPr lang="en-US" dirty="0"/>
              <a:t>here is labor cost and use of resource)</a:t>
            </a:r>
          </a:p>
          <a:p>
            <a:pPr marL="171450" lvl="0" indent="-17145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B71"/>
                </a:solidFill>
              </a:rPr>
              <a:t>Transitioning from insulin drip to a SQ regimen is imperfect (c</a:t>
            </a:r>
            <a:r>
              <a:rPr lang="en-US" dirty="0"/>
              <a:t>an increase length of stay)</a:t>
            </a:r>
          </a:p>
          <a:p>
            <a:pPr marL="171450" lvl="0" indent="-17145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B71"/>
                </a:solidFill>
              </a:rPr>
              <a:t>Better drugs now, </a:t>
            </a:r>
            <a:r>
              <a:rPr lang="en-US" b="1" dirty="0">
                <a:solidFill>
                  <a:srgbClr val="003B71"/>
                </a:solidFill>
              </a:rPr>
              <a:t>why not utilize them?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56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Indicates that there is an SQ arm in the UpToDate guidelines. ADA is from 2009 so somewhat outdated.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60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protocol was initially developed and implemented in SJO in 2016, later spread to SC 2019 and Richmond 2020. 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Now implementing regionwide this April 2021.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/>
              <a:t>Overall findings from the sites showed: </a:t>
            </a:r>
          </a:p>
          <a:p>
            <a:r>
              <a:rPr lang="en-US" sz="1200" b="1" dirty="0">
                <a:solidFill>
                  <a:srgbClr val="7030A0"/>
                </a:solidFill>
              </a:rPr>
              <a:t>No impact 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>
                <a:solidFill>
                  <a:srgbClr val="7030A0"/>
                </a:solidFill>
              </a:rPr>
              <a:t> mean total insulin dosage in first 48 hours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>
                <a:solidFill>
                  <a:srgbClr val="7030A0"/>
                </a:solidFill>
              </a:rPr>
              <a:t>the incidence of hypoglycemia events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b="1" dirty="0">
                <a:solidFill>
                  <a:srgbClr val="7030A0"/>
                </a:solidFill>
              </a:rPr>
              <a:t> 30-day mortality among patients 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200" b="1" dirty="0">
              <a:solidFill>
                <a:srgbClr val="7030A0"/>
              </a:solidFill>
            </a:endParaRPr>
          </a:p>
          <a:p>
            <a:r>
              <a:rPr lang="en-US" sz="1200" b="1" dirty="0">
                <a:solidFill>
                  <a:srgbClr val="7030A0"/>
                </a:solidFill>
              </a:rPr>
              <a:t>Overall, 55% relative decrease in the need for intensive care at intervention sites and a 42% relative decrease in the rate of 30-day readmission, adjusted for patient characteristics</a:t>
            </a:r>
            <a:r>
              <a:rPr lang="en-US" sz="1200" dirty="0">
                <a:solidFill>
                  <a:srgbClr val="7030A0"/>
                </a:solidFill>
              </a:rPr>
              <a:t>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53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protocol is for mild to mod DKA, how is this define?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03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Here are the main tenants of treatment which most of us known. It revolves around hydration to expand interstitial/intracellular and decrease hyperosmolarity. Electrolyte replacement as you have total deficits. Insulin therapy is a staple to halt ketogenesis. I added bicarb here but we know it is controversial. Same tenants are in the DKA SQ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16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Check rate of K repletion with 10 vs 20 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Check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9942DC-AD1B-DD4D-8BD4-0CB1FC5393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839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Patients get initial dose of insulin and then can be moved to another floor (additional information to last bullet in ED section)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942DC-AD1B-DD4D-8BD4-0CB1FC5393D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9">
            <a:extLst>
              <a:ext uri="{FF2B5EF4-FFF2-40B4-BE49-F238E27FC236}">
                <a16:creationId xmlns:a16="http://schemas.microsoft.com/office/drawing/2014/main" id="{B4A6D5CD-9B05-497D-BFBA-2EAAD222A52B}"/>
              </a:ext>
            </a:extLst>
          </p:cNvPr>
          <p:cNvSpPr/>
          <p:nvPr userDrawn="1"/>
        </p:nvSpPr>
        <p:spPr>
          <a:xfrm>
            <a:off x="-4761" y="6388894"/>
            <a:ext cx="3281362" cy="469106"/>
          </a:xfrm>
          <a:custGeom>
            <a:avLst/>
            <a:gdLst>
              <a:gd name="connsiteX0" fmla="*/ 0 w 4052246"/>
              <a:gd name="connsiteY0" fmla="*/ 0 h 466928"/>
              <a:gd name="connsiteX1" fmla="*/ 4052246 w 4052246"/>
              <a:gd name="connsiteY1" fmla="*/ 0 h 466928"/>
              <a:gd name="connsiteX2" fmla="*/ 3582073 w 4052246"/>
              <a:gd name="connsiteY2" fmla="*/ 466928 h 466928"/>
              <a:gd name="connsiteX3" fmla="*/ 0 w 4052246"/>
              <a:gd name="connsiteY3" fmla="*/ 466928 h 466928"/>
              <a:gd name="connsiteX4" fmla="*/ 0 w 4052246"/>
              <a:gd name="connsiteY4" fmla="*/ 0 h 466928"/>
              <a:gd name="connsiteX0" fmla="*/ 0 w 4052246"/>
              <a:gd name="connsiteY0" fmla="*/ 2178 h 469106"/>
              <a:gd name="connsiteX1" fmla="*/ 768502 w 4052246"/>
              <a:gd name="connsiteY1" fmla="*/ 0 h 469106"/>
              <a:gd name="connsiteX2" fmla="*/ 4052246 w 4052246"/>
              <a:gd name="connsiteY2" fmla="*/ 2178 h 469106"/>
              <a:gd name="connsiteX3" fmla="*/ 3582073 w 4052246"/>
              <a:gd name="connsiteY3" fmla="*/ 469106 h 469106"/>
              <a:gd name="connsiteX4" fmla="*/ 0 w 4052246"/>
              <a:gd name="connsiteY4" fmla="*/ 469106 h 469106"/>
              <a:gd name="connsiteX5" fmla="*/ 0 w 4052246"/>
              <a:gd name="connsiteY5" fmla="*/ 2178 h 469106"/>
              <a:gd name="connsiteX0" fmla="*/ 0 w 4052246"/>
              <a:gd name="connsiteY0" fmla="*/ 2178 h 469106"/>
              <a:gd name="connsiteX1" fmla="*/ 768502 w 4052246"/>
              <a:gd name="connsiteY1" fmla="*/ 0 h 469106"/>
              <a:gd name="connsiteX2" fmla="*/ 4052246 w 4052246"/>
              <a:gd name="connsiteY2" fmla="*/ 2178 h 469106"/>
              <a:gd name="connsiteX3" fmla="*/ 3582073 w 4052246"/>
              <a:gd name="connsiteY3" fmla="*/ 469106 h 469106"/>
              <a:gd name="connsiteX4" fmla="*/ 766121 w 4052246"/>
              <a:gd name="connsiteY4" fmla="*/ 466725 h 469106"/>
              <a:gd name="connsiteX5" fmla="*/ 0 w 4052246"/>
              <a:gd name="connsiteY5" fmla="*/ 469106 h 469106"/>
              <a:gd name="connsiteX6" fmla="*/ 0 w 4052246"/>
              <a:gd name="connsiteY6" fmla="*/ 2178 h 469106"/>
              <a:gd name="connsiteX0" fmla="*/ 0 w 4052246"/>
              <a:gd name="connsiteY0" fmla="*/ 2178 h 469106"/>
              <a:gd name="connsiteX1" fmla="*/ 768502 w 4052246"/>
              <a:gd name="connsiteY1" fmla="*/ 0 h 469106"/>
              <a:gd name="connsiteX2" fmla="*/ 4052246 w 4052246"/>
              <a:gd name="connsiteY2" fmla="*/ 2178 h 469106"/>
              <a:gd name="connsiteX3" fmla="*/ 3582073 w 4052246"/>
              <a:gd name="connsiteY3" fmla="*/ 469106 h 469106"/>
              <a:gd name="connsiteX4" fmla="*/ 766121 w 4052246"/>
              <a:gd name="connsiteY4" fmla="*/ 466725 h 469106"/>
              <a:gd name="connsiteX5" fmla="*/ 0 w 4052246"/>
              <a:gd name="connsiteY5" fmla="*/ 2178 h 469106"/>
              <a:gd name="connsiteX0" fmla="*/ 0 w 3286125"/>
              <a:gd name="connsiteY0" fmla="*/ 466725 h 469106"/>
              <a:gd name="connsiteX1" fmla="*/ 2381 w 3286125"/>
              <a:gd name="connsiteY1" fmla="*/ 0 h 469106"/>
              <a:gd name="connsiteX2" fmla="*/ 3286125 w 3286125"/>
              <a:gd name="connsiteY2" fmla="*/ 2178 h 469106"/>
              <a:gd name="connsiteX3" fmla="*/ 2815952 w 3286125"/>
              <a:gd name="connsiteY3" fmla="*/ 469106 h 469106"/>
              <a:gd name="connsiteX4" fmla="*/ 0 w 3286125"/>
              <a:gd name="connsiteY4" fmla="*/ 466725 h 469106"/>
              <a:gd name="connsiteX0" fmla="*/ 0 w 3286125"/>
              <a:gd name="connsiteY0" fmla="*/ 466725 h 469106"/>
              <a:gd name="connsiteX1" fmla="*/ 7144 w 3286125"/>
              <a:gd name="connsiteY1" fmla="*/ 0 h 469106"/>
              <a:gd name="connsiteX2" fmla="*/ 3286125 w 3286125"/>
              <a:gd name="connsiteY2" fmla="*/ 2178 h 469106"/>
              <a:gd name="connsiteX3" fmla="*/ 2815952 w 3286125"/>
              <a:gd name="connsiteY3" fmla="*/ 469106 h 469106"/>
              <a:gd name="connsiteX4" fmla="*/ 0 w 3286125"/>
              <a:gd name="connsiteY4" fmla="*/ 466725 h 469106"/>
              <a:gd name="connsiteX0" fmla="*/ 0 w 3281362"/>
              <a:gd name="connsiteY0" fmla="*/ 466725 h 469106"/>
              <a:gd name="connsiteX1" fmla="*/ 2381 w 3281362"/>
              <a:gd name="connsiteY1" fmla="*/ 0 h 469106"/>
              <a:gd name="connsiteX2" fmla="*/ 3281362 w 3281362"/>
              <a:gd name="connsiteY2" fmla="*/ 2178 h 469106"/>
              <a:gd name="connsiteX3" fmla="*/ 2811189 w 3281362"/>
              <a:gd name="connsiteY3" fmla="*/ 469106 h 469106"/>
              <a:gd name="connsiteX4" fmla="*/ 0 w 3281362"/>
              <a:gd name="connsiteY4" fmla="*/ 466725 h 469106"/>
              <a:gd name="connsiteX0" fmla="*/ 0 w 3281362"/>
              <a:gd name="connsiteY0" fmla="*/ 469106 h 469106"/>
              <a:gd name="connsiteX1" fmla="*/ 2381 w 3281362"/>
              <a:gd name="connsiteY1" fmla="*/ 0 h 469106"/>
              <a:gd name="connsiteX2" fmla="*/ 3281362 w 3281362"/>
              <a:gd name="connsiteY2" fmla="*/ 2178 h 469106"/>
              <a:gd name="connsiteX3" fmla="*/ 2811189 w 3281362"/>
              <a:gd name="connsiteY3" fmla="*/ 469106 h 469106"/>
              <a:gd name="connsiteX4" fmla="*/ 0 w 3281362"/>
              <a:gd name="connsiteY4" fmla="*/ 469106 h 46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1362" h="469106">
                <a:moveTo>
                  <a:pt x="0" y="469106"/>
                </a:moveTo>
                <a:cubicBezTo>
                  <a:pt x="794" y="313531"/>
                  <a:pt x="1587" y="155575"/>
                  <a:pt x="2381" y="0"/>
                </a:cubicBezTo>
                <a:lnTo>
                  <a:pt x="3281362" y="2178"/>
                </a:lnTo>
                <a:lnTo>
                  <a:pt x="2811189" y="469106"/>
                </a:lnTo>
                <a:lnTo>
                  <a:pt x="0" y="46910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A8EBDB3-4263-45EA-BFCF-3C1192064E6E}"/>
              </a:ext>
            </a:extLst>
          </p:cNvPr>
          <p:cNvSpPr/>
          <p:nvPr userDrawn="1"/>
        </p:nvSpPr>
        <p:spPr>
          <a:xfrm>
            <a:off x="7223760" y="-2383"/>
            <a:ext cx="1920470" cy="407444"/>
          </a:xfrm>
          <a:custGeom>
            <a:avLst/>
            <a:gdLst>
              <a:gd name="connsiteX0" fmla="*/ 407877 w 2557045"/>
              <a:gd name="connsiteY0" fmla="*/ 0 h 405062"/>
              <a:gd name="connsiteX1" fmla="*/ 2557045 w 2557045"/>
              <a:gd name="connsiteY1" fmla="*/ 0 h 405062"/>
              <a:gd name="connsiteX2" fmla="*/ 2557045 w 2557045"/>
              <a:gd name="connsiteY2" fmla="*/ 405062 h 405062"/>
              <a:gd name="connsiteX3" fmla="*/ 0 w 2557045"/>
              <a:gd name="connsiteY3" fmla="*/ 405062 h 405062"/>
              <a:gd name="connsiteX4" fmla="*/ 407877 w 2557045"/>
              <a:gd name="connsiteY4" fmla="*/ 0 h 405062"/>
              <a:gd name="connsiteX0" fmla="*/ 407877 w 2557045"/>
              <a:gd name="connsiteY0" fmla="*/ 0 h 405062"/>
              <a:gd name="connsiteX1" fmla="*/ 2557045 w 2557045"/>
              <a:gd name="connsiteY1" fmla="*/ 0 h 405062"/>
              <a:gd name="connsiteX2" fmla="*/ 2557045 w 2557045"/>
              <a:gd name="connsiteY2" fmla="*/ 405062 h 405062"/>
              <a:gd name="connsiteX3" fmla="*/ 1920240 w 2557045"/>
              <a:gd name="connsiteY3" fmla="*/ 404813 h 405062"/>
              <a:gd name="connsiteX4" fmla="*/ 0 w 2557045"/>
              <a:gd name="connsiteY4" fmla="*/ 405062 h 405062"/>
              <a:gd name="connsiteX5" fmla="*/ 407877 w 2557045"/>
              <a:gd name="connsiteY5" fmla="*/ 0 h 405062"/>
              <a:gd name="connsiteX0" fmla="*/ 407877 w 2557045"/>
              <a:gd name="connsiteY0" fmla="*/ 2381 h 407443"/>
              <a:gd name="connsiteX1" fmla="*/ 1917859 w 2557045"/>
              <a:gd name="connsiteY1" fmla="*/ 0 h 407443"/>
              <a:gd name="connsiteX2" fmla="*/ 2557045 w 2557045"/>
              <a:gd name="connsiteY2" fmla="*/ 2381 h 407443"/>
              <a:gd name="connsiteX3" fmla="*/ 2557045 w 2557045"/>
              <a:gd name="connsiteY3" fmla="*/ 407443 h 407443"/>
              <a:gd name="connsiteX4" fmla="*/ 1920240 w 2557045"/>
              <a:gd name="connsiteY4" fmla="*/ 407194 h 407443"/>
              <a:gd name="connsiteX5" fmla="*/ 0 w 2557045"/>
              <a:gd name="connsiteY5" fmla="*/ 407443 h 407443"/>
              <a:gd name="connsiteX6" fmla="*/ 407877 w 2557045"/>
              <a:gd name="connsiteY6" fmla="*/ 2381 h 407443"/>
              <a:gd name="connsiteX0" fmla="*/ 407877 w 2557045"/>
              <a:gd name="connsiteY0" fmla="*/ 2381 h 407443"/>
              <a:gd name="connsiteX1" fmla="*/ 1917859 w 2557045"/>
              <a:gd name="connsiteY1" fmla="*/ 0 h 407443"/>
              <a:gd name="connsiteX2" fmla="*/ 2557045 w 2557045"/>
              <a:gd name="connsiteY2" fmla="*/ 407443 h 407443"/>
              <a:gd name="connsiteX3" fmla="*/ 1920240 w 2557045"/>
              <a:gd name="connsiteY3" fmla="*/ 407194 h 407443"/>
              <a:gd name="connsiteX4" fmla="*/ 0 w 2557045"/>
              <a:gd name="connsiteY4" fmla="*/ 407443 h 407443"/>
              <a:gd name="connsiteX5" fmla="*/ 407877 w 2557045"/>
              <a:gd name="connsiteY5" fmla="*/ 2381 h 407443"/>
              <a:gd name="connsiteX0" fmla="*/ 407877 w 1920240"/>
              <a:gd name="connsiteY0" fmla="*/ 2381 h 407443"/>
              <a:gd name="connsiteX1" fmla="*/ 1917859 w 1920240"/>
              <a:gd name="connsiteY1" fmla="*/ 0 h 407443"/>
              <a:gd name="connsiteX2" fmla="*/ 1920240 w 1920240"/>
              <a:gd name="connsiteY2" fmla="*/ 407194 h 407443"/>
              <a:gd name="connsiteX3" fmla="*/ 0 w 1920240"/>
              <a:gd name="connsiteY3" fmla="*/ 407443 h 407443"/>
              <a:gd name="connsiteX4" fmla="*/ 407877 w 1920240"/>
              <a:gd name="connsiteY4" fmla="*/ 2381 h 407443"/>
              <a:gd name="connsiteX0" fmla="*/ 407877 w 1920240"/>
              <a:gd name="connsiteY0" fmla="*/ 2381 h 407443"/>
              <a:gd name="connsiteX1" fmla="*/ 1917859 w 1920240"/>
              <a:gd name="connsiteY1" fmla="*/ 0 h 407443"/>
              <a:gd name="connsiteX2" fmla="*/ 1920240 w 1920240"/>
              <a:gd name="connsiteY2" fmla="*/ 407194 h 407443"/>
              <a:gd name="connsiteX3" fmla="*/ 0 w 1920240"/>
              <a:gd name="connsiteY3" fmla="*/ 407443 h 407443"/>
              <a:gd name="connsiteX4" fmla="*/ 407877 w 1920240"/>
              <a:gd name="connsiteY4" fmla="*/ 2381 h 407443"/>
              <a:gd name="connsiteX0" fmla="*/ 407877 w 1920470"/>
              <a:gd name="connsiteY0" fmla="*/ 2381 h 407443"/>
              <a:gd name="connsiteX1" fmla="*/ 1920241 w 1920470"/>
              <a:gd name="connsiteY1" fmla="*/ 0 h 407443"/>
              <a:gd name="connsiteX2" fmla="*/ 1920240 w 1920470"/>
              <a:gd name="connsiteY2" fmla="*/ 407194 h 407443"/>
              <a:gd name="connsiteX3" fmla="*/ 0 w 1920470"/>
              <a:gd name="connsiteY3" fmla="*/ 407443 h 407443"/>
              <a:gd name="connsiteX4" fmla="*/ 407877 w 1920470"/>
              <a:gd name="connsiteY4" fmla="*/ 2381 h 407443"/>
              <a:gd name="connsiteX0" fmla="*/ 407877 w 1920470"/>
              <a:gd name="connsiteY0" fmla="*/ 0 h 407444"/>
              <a:gd name="connsiteX1" fmla="*/ 1920241 w 1920470"/>
              <a:gd name="connsiteY1" fmla="*/ 1 h 407444"/>
              <a:gd name="connsiteX2" fmla="*/ 1920240 w 1920470"/>
              <a:gd name="connsiteY2" fmla="*/ 407195 h 407444"/>
              <a:gd name="connsiteX3" fmla="*/ 0 w 1920470"/>
              <a:gd name="connsiteY3" fmla="*/ 407444 h 407444"/>
              <a:gd name="connsiteX4" fmla="*/ 407877 w 1920470"/>
              <a:gd name="connsiteY4" fmla="*/ 0 h 40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470" h="407444">
                <a:moveTo>
                  <a:pt x="407877" y="0"/>
                </a:moveTo>
                <a:lnTo>
                  <a:pt x="1920241" y="1"/>
                </a:lnTo>
                <a:cubicBezTo>
                  <a:pt x="1921035" y="135732"/>
                  <a:pt x="1919446" y="271464"/>
                  <a:pt x="1920240" y="407195"/>
                </a:cubicBezTo>
                <a:lnTo>
                  <a:pt x="0" y="407444"/>
                </a:lnTo>
                <a:lnTo>
                  <a:pt x="40787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</p:spTree>
    <p:extLst>
      <p:ext uri="{BB962C8B-B14F-4D97-AF65-F5344CB8AC3E}">
        <p14:creationId xmlns:p14="http://schemas.microsoft.com/office/powerpoint/2010/main" val="80191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BF064-62F2-45BF-B8AB-D17BB460C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B6893-924F-4FE5-8A20-701162240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BD9EB-2DDF-4A1E-B777-07FD9D79F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B8F0-2F99-4CE6-845D-3A5035B61027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9F5EF-FB8F-4CB1-961A-ADD8384E2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813D7-B530-443A-9F45-C6EF182F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467CD-1AE7-4B53-A4AE-9ECF2829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76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and 2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tIns="274320" anchor="t" anchorCtr="0"/>
          <a:lstStyle>
            <a:lvl1pPr algn="ctr">
              <a:defRPr baseline="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icon to add picture;</a:t>
            </a:r>
            <a:br>
              <a:rPr lang="en-US" dirty="0"/>
            </a:br>
            <a:r>
              <a:rPr lang="en-US" dirty="0"/>
              <a:t>Graphic element and logos </a:t>
            </a:r>
            <a:br>
              <a:rPr lang="en-US" dirty="0"/>
            </a:br>
            <a:r>
              <a:rPr lang="en-US" dirty="0"/>
              <a:t>must sit on top of picture</a:t>
            </a:r>
            <a:br>
              <a:rPr lang="en-US" dirty="0"/>
            </a:br>
            <a:r>
              <a:rPr lang="en-US" dirty="0"/>
              <a:t>on the slide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85751" y="6172200"/>
            <a:ext cx="210312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fld id="{99E1B50D-DF84-40D1-90CD-1517A86B2572}" type="datetime4">
              <a:rPr lang="en-US" smtClean="0"/>
              <a:t>March 16, 2021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028486"/>
            <a:ext cx="6419850" cy="12862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285751" y="3867150"/>
            <a:ext cx="5276848" cy="230505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  <a:lvl2pPr marL="0">
              <a:defRPr>
                <a:solidFill>
                  <a:schemeClr val="bg1"/>
                </a:solidFill>
              </a:defRPr>
            </a:lvl2pPr>
            <a:lvl3pPr marL="0">
              <a:spcBef>
                <a:spcPts val="0"/>
              </a:spcBef>
              <a:defRPr>
                <a:solidFill>
                  <a:schemeClr val="bg1"/>
                </a:solidFill>
              </a:defRPr>
            </a:lvl3pPr>
            <a:lvl4pPr marL="0">
              <a:spcBef>
                <a:spcPts val="1400"/>
              </a:spcBef>
              <a:defRPr>
                <a:solidFill>
                  <a:schemeClr val="bg1"/>
                </a:solidFill>
              </a:defRPr>
            </a:lvl4pPr>
            <a:lvl5pPr marL="0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 userDrawn="1"/>
        </p:nvSpPr>
        <p:spPr>
          <a:xfrm>
            <a:off x="8484391" y="2730500"/>
            <a:ext cx="665959" cy="1308100"/>
          </a:xfrm>
          <a:custGeom>
            <a:avLst/>
            <a:gdLst>
              <a:gd name="connsiteX0" fmla="*/ 1055682 w 1055682"/>
              <a:gd name="connsiteY0" fmla="*/ 0 h 2111363"/>
              <a:gd name="connsiteX1" fmla="*/ 1055682 w 1055682"/>
              <a:gd name="connsiteY1" fmla="*/ 2111363 h 2111363"/>
              <a:gd name="connsiteX2" fmla="*/ 0 w 1055682"/>
              <a:gd name="connsiteY2" fmla="*/ 1055682 h 2111363"/>
              <a:gd name="connsiteX3" fmla="*/ 1055682 w 1055682"/>
              <a:gd name="connsiteY3" fmla="*/ 0 h 2111363"/>
              <a:gd name="connsiteX0" fmla="*/ 1055682 w 1055682"/>
              <a:gd name="connsiteY0" fmla="*/ 0 h 2111363"/>
              <a:gd name="connsiteX1" fmla="*/ 1055682 w 1055682"/>
              <a:gd name="connsiteY1" fmla="*/ 2111363 h 2111363"/>
              <a:gd name="connsiteX2" fmla="*/ 0 w 1055682"/>
              <a:gd name="connsiteY2" fmla="*/ 1055682 h 2111363"/>
              <a:gd name="connsiteX3" fmla="*/ 650423 w 1055682"/>
              <a:gd name="connsiteY3" fmla="*/ 403734 h 2111363"/>
              <a:gd name="connsiteX4" fmla="*/ 1055682 w 1055682"/>
              <a:gd name="connsiteY4" fmla="*/ 0 h 2111363"/>
              <a:gd name="connsiteX0" fmla="*/ 1055682 w 1055682"/>
              <a:gd name="connsiteY0" fmla="*/ 0 h 2111363"/>
              <a:gd name="connsiteX1" fmla="*/ 1055682 w 1055682"/>
              <a:gd name="connsiteY1" fmla="*/ 2111363 h 2111363"/>
              <a:gd name="connsiteX2" fmla="*/ 656685 w 1055682"/>
              <a:gd name="connsiteY2" fmla="*/ 1705484 h 2111363"/>
              <a:gd name="connsiteX3" fmla="*/ 0 w 1055682"/>
              <a:gd name="connsiteY3" fmla="*/ 1055682 h 2111363"/>
              <a:gd name="connsiteX4" fmla="*/ 650423 w 1055682"/>
              <a:gd name="connsiteY4" fmla="*/ 403734 h 2111363"/>
              <a:gd name="connsiteX5" fmla="*/ 1055682 w 1055682"/>
              <a:gd name="connsiteY5" fmla="*/ 0 h 2111363"/>
              <a:gd name="connsiteX0" fmla="*/ 1055682 w 1055682"/>
              <a:gd name="connsiteY0" fmla="*/ 0 h 1705484"/>
              <a:gd name="connsiteX1" fmla="*/ 656685 w 1055682"/>
              <a:gd name="connsiteY1" fmla="*/ 1705484 h 1705484"/>
              <a:gd name="connsiteX2" fmla="*/ 0 w 1055682"/>
              <a:gd name="connsiteY2" fmla="*/ 1055682 h 1705484"/>
              <a:gd name="connsiteX3" fmla="*/ 650423 w 1055682"/>
              <a:gd name="connsiteY3" fmla="*/ 403734 h 1705484"/>
              <a:gd name="connsiteX4" fmla="*/ 1055682 w 1055682"/>
              <a:gd name="connsiteY4" fmla="*/ 0 h 1705484"/>
              <a:gd name="connsiteX0" fmla="*/ 650423 w 656685"/>
              <a:gd name="connsiteY0" fmla="*/ 0 h 1301750"/>
              <a:gd name="connsiteX1" fmla="*/ 656685 w 656685"/>
              <a:gd name="connsiteY1" fmla="*/ 1301750 h 1301750"/>
              <a:gd name="connsiteX2" fmla="*/ 0 w 656685"/>
              <a:gd name="connsiteY2" fmla="*/ 651948 h 1301750"/>
              <a:gd name="connsiteX3" fmla="*/ 650423 w 656685"/>
              <a:gd name="connsiteY3" fmla="*/ 0 h 1301750"/>
              <a:gd name="connsiteX0" fmla="*/ 650423 w 656685"/>
              <a:gd name="connsiteY0" fmla="*/ 0 h 1308100"/>
              <a:gd name="connsiteX1" fmla="*/ 656685 w 656685"/>
              <a:gd name="connsiteY1" fmla="*/ 1308100 h 1308100"/>
              <a:gd name="connsiteX2" fmla="*/ 0 w 656685"/>
              <a:gd name="connsiteY2" fmla="*/ 651948 h 1308100"/>
              <a:gd name="connsiteX3" fmla="*/ 650423 w 656685"/>
              <a:gd name="connsiteY3" fmla="*/ 0 h 130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6685" h="1308100">
                <a:moveTo>
                  <a:pt x="650423" y="0"/>
                </a:moveTo>
                <a:cubicBezTo>
                  <a:pt x="652510" y="433917"/>
                  <a:pt x="654598" y="874183"/>
                  <a:pt x="656685" y="1308100"/>
                </a:cubicBezTo>
                <a:lnTo>
                  <a:pt x="0" y="651948"/>
                </a:lnTo>
                <a:lnTo>
                  <a:pt x="650423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13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285751" y="6172200"/>
            <a:ext cx="201168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11CC03B3-CD22-4DC6-B0E6-8B0C0ED81993}" type="datetime4">
              <a:rPr lang="en-US" smtClean="0"/>
              <a:t>March 16, 2021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285750" y="2028486"/>
            <a:ext cx="4440486" cy="1286219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5"/>
          <p:cNvSpPr>
            <a:spLocks noGrp="1"/>
          </p:cNvSpPr>
          <p:nvPr userDrawn="1">
            <p:ph type="body" sz="quarter" idx="12"/>
          </p:nvPr>
        </p:nvSpPr>
        <p:spPr>
          <a:xfrm>
            <a:off x="285751" y="3867150"/>
            <a:ext cx="3424238" cy="2305050"/>
          </a:xfrm>
          <a:prstGeom prst="rect">
            <a:avLst/>
          </a:prstGeom>
        </p:spPr>
        <p:txBody>
          <a:bodyPr lIns="0" tIns="0" rIns="0" bIns="0"/>
          <a:lstStyle>
            <a:lvl2pPr marL="0">
              <a:defRPr/>
            </a:lvl2pPr>
            <a:lvl3pPr marL="0">
              <a:spcBef>
                <a:spcPts val="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0E4E9F-9987-4653-8DAB-76B7B227B670}"/>
              </a:ext>
            </a:extLst>
          </p:cNvPr>
          <p:cNvSpPr/>
          <p:nvPr userDrawn="1"/>
        </p:nvSpPr>
        <p:spPr>
          <a:xfrm rot="18900000">
            <a:off x="5308953" y="4691190"/>
            <a:ext cx="4939351" cy="2936675"/>
          </a:xfrm>
          <a:custGeom>
            <a:avLst/>
            <a:gdLst>
              <a:gd name="connsiteX0" fmla="*/ 0 w 5679606"/>
              <a:gd name="connsiteY0" fmla="*/ 0 h 1463040"/>
              <a:gd name="connsiteX1" fmla="*/ 5679606 w 5679606"/>
              <a:gd name="connsiteY1" fmla="*/ 0 h 1463040"/>
              <a:gd name="connsiteX2" fmla="*/ 5679606 w 5679606"/>
              <a:gd name="connsiteY2" fmla="*/ 1463040 h 1463040"/>
              <a:gd name="connsiteX3" fmla="*/ 0 w 5679606"/>
              <a:gd name="connsiteY3" fmla="*/ 1463040 h 1463040"/>
              <a:gd name="connsiteX4" fmla="*/ 0 w 5679606"/>
              <a:gd name="connsiteY4" fmla="*/ 0 h 1463040"/>
              <a:gd name="connsiteX0" fmla="*/ 0 w 5679606"/>
              <a:gd name="connsiteY0" fmla="*/ 22059 h 1485099"/>
              <a:gd name="connsiteX1" fmla="*/ 749968 w 5679606"/>
              <a:gd name="connsiteY1" fmla="*/ 0 h 1485099"/>
              <a:gd name="connsiteX2" fmla="*/ 5679606 w 5679606"/>
              <a:gd name="connsiteY2" fmla="*/ 22059 h 1485099"/>
              <a:gd name="connsiteX3" fmla="*/ 5679606 w 5679606"/>
              <a:gd name="connsiteY3" fmla="*/ 1485099 h 1485099"/>
              <a:gd name="connsiteX4" fmla="*/ 0 w 5679606"/>
              <a:gd name="connsiteY4" fmla="*/ 1485099 h 1485099"/>
              <a:gd name="connsiteX5" fmla="*/ 0 w 5679606"/>
              <a:gd name="connsiteY5" fmla="*/ 22059 h 1485099"/>
              <a:gd name="connsiteX0" fmla="*/ 0 w 5679606"/>
              <a:gd name="connsiteY0" fmla="*/ 22059 h 1485099"/>
              <a:gd name="connsiteX1" fmla="*/ 749968 w 5679606"/>
              <a:gd name="connsiteY1" fmla="*/ 0 h 1485099"/>
              <a:gd name="connsiteX2" fmla="*/ 5679606 w 5679606"/>
              <a:gd name="connsiteY2" fmla="*/ 22059 h 1485099"/>
              <a:gd name="connsiteX3" fmla="*/ 5679606 w 5679606"/>
              <a:gd name="connsiteY3" fmla="*/ 1485099 h 1485099"/>
              <a:gd name="connsiteX4" fmla="*/ 2204768 w 5679606"/>
              <a:gd name="connsiteY4" fmla="*/ 1471817 h 1485099"/>
              <a:gd name="connsiteX5" fmla="*/ 0 w 5679606"/>
              <a:gd name="connsiteY5" fmla="*/ 1485099 h 1485099"/>
              <a:gd name="connsiteX6" fmla="*/ 0 w 5679606"/>
              <a:gd name="connsiteY6" fmla="*/ 22059 h 1485099"/>
              <a:gd name="connsiteX0" fmla="*/ 0 w 5679606"/>
              <a:gd name="connsiteY0" fmla="*/ 22059 h 3215877"/>
              <a:gd name="connsiteX1" fmla="*/ 749968 w 5679606"/>
              <a:gd name="connsiteY1" fmla="*/ 0 h 3215877"/>
              <a:gd name="connsiteX2" fmla="*/ 5679606 w 5679606"/>
              <a:gd name="connsiteY2" fmla="*/ 22059 h 3215877"/>
              <a:gd name="connsiteX3" fmla="*/ 5679606 w 5679606"/>
              <a:gd name="connsiteY3" fmla="*/ 1485099 h 3215877"/>
              <a:gd name="connsiteX4" fmla="*/ 3948828 w 5679606"/>
              <a:gd name="connsiteY4" fmla="*/ 3215877 h 3215877"/>
              <a:gd name="connsiteX5" fmla="*/ 0 w 5679606"/>
              <a:gd name="connsiteY5" fmla="*/ 1485099 h 3215877"/>
              <a:gd name="connsiteX6" fmla="*/ 0 w 5679606"/>
              <a:gd name="connsiteY6" fmla="*/ 22059 h 3215877"/>
              <a:gd name="connsiteX0" fmla="*/ 0 w 5679606"/>
              <a:gd name="connsiteY0" fmla="*/ 22059 h 3215877"/>
              <a:gd name="connsiteX1" fmla="*/ 749968 w 5679606"/>
              <a:gd name="connsiteY1" fmla="*/ 0 h 3215877"/>
              <a:gd name="connsiteX2" fmla="*/ 5679606 w 5679606"/>
              <a:gd name="connsiteY2" fmla="*/ 22059 h 3215877"/>
              <a:gd name="connsiteX3" fmla="*/ 5679606 w 5679606"/>
              <a:gd name="connsiteY3" fmla="*/ 1485099 h 3215877"/>
              <a:gd name="connsiteX4" fmla="*/ 3948828 w 5679606"/>
              <a:gd name="connsiteY4" fmla="*/ 3215877 h 3215877"/>
              <a:gd name="connsiteX5" fmla="*/ 0 w 5679606"/>
              <a:gd name="connsiteY5" fmla="*/ 22059 h 3215877"/>
              <a:gd name="connsiteX0" fmla="*/ 3198860 w 4929638"/>
              <a:gd name="connsiteY0" fmla="*/ 3215877 h 3215877"/>
              <a:gd name="connsiteX1" fmla="*/ 0 w 4929638"/>
              <a:gd name="connsiteY1" fmla="*/ 0 h 3215877"/>
              <a:gd name="connsiteX2" fmla="*/ 4929638 w 4929638"/>
              <a:gd name="connsiteY2" fmla="*/ 22059 h 3215877"/>
              <a:gd name="connsiteX3" fmla="*/ 4929638 w 4929638"/>
              <a:gd name="connsiteY3" fmla="*/ 1485099 h 3215877"/>
              <a:gd name="connsiteX4" fmla="*/ 3198860 w 4929638"/>
              <a:gd name="connsiteY4" fmla="*/ 3215877 h 3215877"/>
              <a:gd name="connsiteX0" fmla="*/ 3207367 w 4938145"/>
              <a:gd name="connsiteY0" fmla="*/ 3193818 h 3193818"/>
              <a:gd name="connsiteX1" fmla="*/ 0 w 4938145"/>
              <a:gd name="connsiteY1" fmla="*/ 3464 h 3193818"/>
              <a:gd name="connsiteX2" fmla="*/ 4938145 w 4938145"/>
              <a:gd name="connsiteY2" fmla="*/ 0 h 3193818"/>
              <a:gd name="connsiteX3" fmla="*/ 4938145 w 4938145"/>
              <a:gd name="connsiteY3" fmla="*/ 1463040 h 3193818"/>
              <a:gd name="connsiteX4" fmla="*/ 3207367 w 4938145"/>
              <a:gd name="connsiteY4" fmla="*/ 3193818 h 3193818"/>
              <a:gd name="connsiteX0" fmla="*/ 3207367 w 4939351"/>
              <a:gd name="connsiteY0" fmla="*/ 3193818 h 3193818"/>
              <a:gd name="connsiteX1" fmla="*/ 0 w 4939351"/>
              <a:gd name="connsiteY1" fmla="*/ 3464 h 3193818"/>
              <a:gd name="connsiteX2" fmla="*/ 4938145 w 4939351"/>
              <a:gd name="connsiteY2" fmla="*/ 0 h 3193818"/>
              <a:gd name="connsiteX3" fmla="*/ 4939351 w 4939351"/>
              <a:gd name="connsiteY3" fmla="*/ 929588 h 3193818"/>
              <a:gd name="connsiteX4" fmla="*/ 4938145 w 4939351"/>
              <a:gd name="connsiteY4" fmla="*/ 1463040 h 3193818"/>
              <a:gd name="connsiteX5" fmla="*/ 3207367 w 4939351"/>
              <a:gd name="connsiteY5" fmla="*/ 3193818 h 3193818"/>
              <a:gd name="connsiteX0" fmla="*/ 3207367 w 4939351"/>
              <a:gd name="connsiteY0" fmla="*/ 3193818 h 3193818"/>
              <a:gd name="connsiteX1" fmla="*/ 2941245 w 4939351"/>
              <a:gd name="connsiteY1" fmla="*/ 2927695 h 3193818"/>
              <a:gd name="connsiteX2" fmla="*/ 0 w 4939351"/>
              <a:gd name="connsiteY2" fmla="*/ 3464 h 3193818"/>
              <a:gd name="connsiteX3" fmla="*/ 4938145 w 4939351"/>
              <a:gd name="connsiteY3" fmla="*/ 0 h 3193818"/>
              <a:gd name="connsiteX4" fmla="*/ 4939351 w 4939351"/>
              <a:gd name="connsiteY4" fmla="*/ 929588 h 3193818"/>
              <a:gd name="connsiteX5" fmla="*/ 4938145 w 4939351"/>
              <a:gd name="connsiteY5" fmla="*/ 1463040 h 3193818"/>
              <a:gd name="connsiteX6" fmla="*/ 3207367 w 4939351"/>
              <a:gd name="connsiteY6" fmla="*/ 3193818 h 3193818"/>
              <a:gd name="connsiteX0" fmla="*/ 3207366 w 4939351"/>
              <a:gd name="connsiteY0" fmla="*/ 3193818 h 3193818"/>
              <a:gd name="connsiteX1" fmla="*/ 2941245 w 4939351"/>
              <a:gd name="connsiteY1" fmla="*/ 2927695 h 3193818"/>
              <a:gd name="connsiteX2" fmla="*/ 0 w 4939351"/>
              <a:gd name="connsiteY2" fmla="*/ 3464 h 3193818"/>
              <a:gd name="connsiteX3" fmla="*/ 4938145 w 4939351"/>
              <a:gd name="connsiteY3" fmla="*/ 0 h 3193818"/>
              <a:gd name="connsiteX4" fmla="*/ 4939351 w 4939351"/>
              <a:gd name="connsiteY4" fmla="*/ 929588 h 3193818"/>
              <a:gd name="connsiteX5" fmla="*/ 4938145 w 4939351"/>
              <a:gd name="connsiteY5" fmla="*/ 1463040 h 3193818"/>
              <a:gd name="connsiteX6" fmla="*/ 3207366 w 4939351"/>
              <a:gd name="connsiteY6" fmla="*/ 3193818 h 3193818"/>
              <a:gd name="connsiteX0" fmla="*/ 4938145 w 4939351"/>
              <a:gd name="connsiteY0" fmla="*/ 1463040 h 2927695"/>
              <a:gd name="connsiteX1" fmla="*/ 2941245 w 4939351"/>
              <a:gd name="connsiteY1" fmla="*/ 2927695 h 2927695"/>
              <a:gd name="connsiteX2" fmla="*/ 0 w 4939351"/>
              <a:gd name="connsiteY2" fmla="*/ 3464 h 2927695"/>
              <a:gd name="connsiteX3" fmla="*/ 4938145 w 4939351"/>
              <a:gd name="connsiteY3" fmla="*/ 0 h 2927695"/>
              <a:gd name="connsiteX4" fmla="*/ 4939351 w 4939351"/>
              <a:gd name="connsiteY4" fmla="*/ 929588 h 2927695"/>
              <a:gd name="connsiteX5" fmla="*/ 4938145 w 4939351"/>
              <a:gd name="connsiteY5" fmla="*/ 1463040 h 2927695"/>
              <a:gd name="connsiteX0" fmla="*/ 4939351 w 4939351"/>
              <a:gd name="connsiteY0" fmla="*/ 929588 h 2927695"/>
              <a:gd name="connsiteX1" fmla="*/ 2941245 w 4939351"/>
              <a:gd name="connsiteY1" fmla="*/ 2927695 h 2927695"/>
              <a:gd name="connsiteX2" fmla="*/ 0 w 4939351"/>
              <a:gd name="connsiteY2" fmla="*/ 3464 h 2927695"/>
              <a:gd name="connsiteX3" fmla="*/ 4938145 w 4939351"/>
              <a:gd name="connsiteY3" fmla="*/ 0 h 2927695"/>
              <a:gd name="connsiteX4" fmla="*/ 4939351 w 4939351"/>
              <a:gd name="connsiteY4" fmla="*/ 929588 h 2927695"/>
              <a:gd name="connsiteX0" fmla="*/ 4939351 w 4939351"/>
              <a:gd name="connsiteY0" fmla="*/ 929588 h 2936675"/>
              <a:gd name="connsiteX1" fmla="*/ 2941245 w 4939351"/>
              <a:gd name="connsiteY1" fmla="*/ 2936675 h 2936675"/>
              <a:gd name="connsiteX2" fmla="*/ 0 w 4939351"/>
              <a:gd name="connsiteY2" fmla="*/ 3464 h 2936675"/>
              <a:gd name="connsiteX3" fmla="*/ 4938145 w 4939351"/>
              <a:gd name="connsiteY3" fmla="*/ 0 h 2936675"/>
              <a:gd name="connsiteX4" fmla="*/ 4939351 w 4939351"/>
              <a:gd name="connsiteY4" fmla="*/ 929588 h 293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9351" h="2936675">
                <a:moveTo>
                  <a:pt x="4939351" y="929588"/>
                </a:moveTo>
                <a:lnTo>
                  <a:pt x="2941245" y="2936675"/>
                </a:lnTo>
                <a:lnTo>
                  <a:pt x="0" y="3464"/>
                </a:lnTo>
                <a:lnTo>
                  <a:pt x="4938145" y="0"/>
                </a:lnTo>
                <a:lnTo>
                  <a:pt x="4939351" y="929588"/>
                </a:lnTo>
                <a:close/>
              </a:path>
            </a:pathLst>
          </a:custGeom>
          <a:solidFill>
            <a:srgbClr val="009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120DA07-99A9-4505-85D4-39C75D5CCD65}"/>
              </a:ext>
            </a:extLst>
          </p:cNvPr>
          <p:cNvSpPr/>
          <p:nvPr userDrawn="1"/>
        </p:nvSpPr>
        <p:spPr>
          <a:xfrm rot="18900000">
            <a:off x="2557031" y="4403798"/>
            <a:ext cx="6357754" cy="1438260"/>
          </a:xfrm>
          <a:custGeom>
            <a:avLst/>
            <a:gdLst>
              <a:gd name="connsiteX0" fmla="*/ 0 w 6383277"/>
              <a:gd name="connsiteY0" fmla="*/ 0 h 1429231"/>
              <a:gd name="connsiteX1" fmla="*/ 6383277 w 6383277"/>
              <a:gd name="connsiteY1" fmla="*/ 0 h 1429231"/>
              <a:gd name="connsiteX2" fmla="*/ 6383277 w 6383277"/>
              <a:gd name="connsiteY2" fmla="*/ 1429231 h 1429231"/>
              <a:gd name="connsiteX3" fmla="*/ 0 w 6383277"/>
              <a:gd name="connsiteY3" fmla="*/ 1429231 h 1429231"/>
              <a:gd name="connsiteX4" fmla="*/ 0 w 6383277"/>
              <a:gd name="connsiteY4" fmla="*/ 0 h 1429231"/>
              <a:gd name="connsiteX0" fmla="*/ 0 w 6383277"/>
              <a:gd name="connsiteY0" fmla="*/ 0 h 1429280"/>
              <a:gd name="connsiteX1" fmla="*/ 6383277 w 6383277"/>
              <a:gd name="connsiteY1" fmla="*/ 0 h 1429280"/>
              <a:gd name="connsiteX2" fmla="*/ 6383277 w 6383277"/>
              <a:gd name="connsiteY2" fmla="*/ 1429231 h 1429280"/>
              <a:gd name="connsiteX3" fmla="*/ 1426754 w 6383277"/>
              <a:gd name="connsiteY3" fmla="*/ 1429280 h 1429280"/>
              <a:gd name="connsiteX4" fmla="*/ 0 w 6383277"/>
              <a:gd name="connsiteY4" fmla="*/ 1429231 h 1429280"/>
              <a:gd name="connsiteX5" fmla="*/ 0 w 6383277"/>
              <a:gd name="connsiteY5" fmla="*/ 0 h 1429280"/>
              <a:gd name="connsiteX0" fmla="*/ 0 w 6383277"/>
              <a:gd name="connsiteY0" fmla="*/ 0 h 1429280"/>
              <a:gd name="connsiteX1" fmla="*/ 6383277 w 6383277"/>
              <a:gd name="connsiteY1" fmla="*/ 0 h 1429280"/>
              <a:gd name="connsiteX2" fmla="*/ 6383277 w 6383277"/>
              <a:gd name="connsiteY2" fmla="*/ 1429231 h 1429280"/>
              <a:gd name="connsiteX3" fmla="*/ 1426754 w 6383277"/>
              <a:gd name="connsiteY3" fmla="*/ 1429280 h 1429280"/>
              <a:gd name="connsiteX4" fmla="*/ 0 w 6383277"/>
              <a:gd name="connsiteY4" fmla="*/ 0 h 1429280"/>
              <a:gd name="connsiteX0" fmla="*/ 0 w 6383277"/>
              <a:gd name="connsiteY0" fmla="*/ 0 h 1429281"/>
              <a:gd name="connsiteX1" fmla="*/ 6383277 w 6383277"/>
              <a:gd name="connsiteY1" fmla="*/ 1 h 1429281"/>
              <a:gd name="connsiteX2" fmla="*/ 6383277 w 6383277"/>
              <a:gd name="connsiteY2" fmla="*/ 1429232 h 1429281"/>
              <a:gd name="connsiteX3" fmla="*/ 1426754 w 6383277"/>
              <a:gd name="connsiteY3" fmla="*/ 1429281 h 1429281"/>
              <a:gd name="connsiteX4" fmla="*/ 0 w 6383277"/>
              <a:gd name="connsiteY4" fmla="*/ 0 h 1429281"/>
              <a:gd name="connsiteX0" fmla="*/ 0 w 6383277"/>
              <a:gd name="connsiteY0" fmla="*/ 0 h 1429281"/>
              <a:gd name="connsiteX1" fmla="*/ 6383277 w 6383277"/>
              <a:gd name="connsiteY1" fmla="*/ 1 h 1429281"/>
              <a:gd name="connsiteX2" fmla="*/ 6383277 w 6383277"/>
              <a:gd name="connsiteY2" fmla="*/ 1429232 h 1429281"/>
              <a:gd name="connsiteX3" fmla="*/ 1426754 w 6383277"/>
              <a:gd name="connsiteY3" fmla="*/ 1429281 h 1429281"/>
              <a:gd name="connsiteX4" fmla="*/ 0 w 6383277"/>
              <a:gd name="connsiteY4" fmla="*/ 0 h 1429281"/>
              <a:gd name="connsiteX0" fmla="*/ 0 w 6383277"/>
              <a:gd name="connsiteY0" fmla="*/ 0 h 1429281"/>
              <a:gd name="connsiteX1" fmla="*/ 6383277 w 6383277"/>
              <a:gd name="connsiteY1" fmla="*/ 1 h 1429281"/>
              <a:gd name="connsiteX2" fmla="*/ 6383277 w 6383277"/>
              <a:gd name="connsiteY2" fmla="*/ 1429232 h 1429281"/>
              <a:gd name="connsiteX3" fmla="*/ 1426754 w 6383277"/>
              <a:gd name="connsiteY3" fmla="*/ 1429281 h 1429281"/>
              <a:gd name="connsiteX4" fmla="*/ 0 w 6383277"/>
              <a:gd name="connsiteY4" fmla="*/ 0 h 1429281"/>
              <a:gd name="connsiteX0" fmla="*/ 0 w 6383277"/>
              <a:gd name="connsiteY0" fmla="*/ 0 h 1429281"/>
              <a:gd name="connsiteX1" fmla="*/ 6383277 w 6383277"/>
              <a:gd name="connsiteY1" fmla="*/ 1 h 1429281"/>
              <a:gd name="connsiteX2" fmla="*/ 6383277 w 6383277"/>
              <a:gd name="connsiteY2" fmla="*/ 1429232 h 1429281"/>
              <a:gd name="connsiteX3" fmla="*/ 1426754 w 6383277"/>
              <a:gd name="connsiteY3" fmla="*/ 1429281 h 1429281"/>
              <a:gd name="connsiteX4" fmla="*/ 0 w 6383277"/>
              <a:gd name="connsiteY4" fmla="*/ 0 h 1429281"/>
              <a:gd name="connsiteX0" fmla="*/ 0 w 6383277"/>
              <a:gd name="connsiteY0" fmla="*/ 0 h 1429281"/>
              <a:gd name="connsiteX1" fmla="*/ 6383277 w 6383277"/>
              <a:gd name="connsiteY1" fmla="*/ 1 h 1429281"/>
              <a:gd name="connsiteX2" fmla="*/ 6383277 w 6383277"/>
              <a:gd name="connsiteY2" fmla="*/ 1429232 h 1429281"/>
              <a:gd name="connsiteX3" fmla="*/ 1443770 w 6383277"/>
              <a:gd name="connsiteY3" fmla="*/ 1429281 h 1429281"/>
              <a:gd name="connsiteX4" fmla="*/ 0 w 6383277"/>
              <a:gd name="connsiteY4" fmla="*/ 0 h 1429281"/>
              <a:gd name="connsiteX0" fmla="*/ 0 w 6357754"/>
              <a:gd name="connsiteY0" fmla="*/ 8506 h 1429280"/>
              <a:gd name="connsiteX1" fmla="*/ 6357754 w 6357754"/>
              <a:gd name="connsiteY1" fmla="*/ 0 h 1429280"/>
              <a:gd name="connsiteX2" fmla="*/ 6357754 w 6357754"/>
              <a:gd name="connsiteY2" fmla="*/ 1429231 h 1429280"/>
              <a:gd name="connsiteX3" fmla="*/ 1418247 w 6357754"/>
              <a:gd name="connsiteY3" fmla="*/ 1429280 h 1429280"/>
              <a:gd name="connsiteX4" fmla="*/ 0 w 6357754"/>
              <a:gd name="connsiteY4" fmla="*/ 8506 h 1429280"/>
              <a:gd name="connsiteX0" fmla="*/ 0 w 6357754"/>
              <a:gd name="connsiteY0" fmla="*/ 8506 h 1438260"/>
              <a:gd name="connsiteX1" fmla="*/ 6357754 w 6357754"/>
              <a:gd name="connsiteY1" fmla="*/ 0 h 1438260"/>
              <a:gd name="connsiteX2" fmla="*/ 6357754 w 6357754"/>
              <a:gd name="connsiteY2" fmla="*/ 1429231 h 1438260"/>
              <a:gd name="connsiteX3" fmla="*/ 1427227 w 6357754"/>
              <a:gd name="connsiteY3" fmla="*/ 1438260 h 1438260"/>
              <a:gd name="connsiteX4" fmla="*/ 0 w 6357754"/>
              <a:gd name="connsiteY4" fmla="*/ 8506 h 143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7754" h="1438260">
                <a:moveTo>
                  <a:pt x="0" y="8506"/>
                </a:moveTo>
                <a:lnTo>
                  <a:pt x="6357754" y="0"/>
                </a:lnTo>
                <a:lnTo>
                  <a:pt x="6357754" y="1429231"/>
                </a:lnTo>
                <a:lnTo>
                  <a:pt x="1427227" y="1438260"/>
                </a:lnTo>
                <a:lnTo>
                  <a:pt x="0" y="8506"/>
                </a:lnTo>
                <a:close/>
              </a:path>
            </a:pathLst>
          </a:custGeom>
          <a:solidFill>
            <a:srgbClr val="40C1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3BDDFD-C245-49E1-B604-12B18036F1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355449"/>
            <a:ext cx="1867511" cy="235851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76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claim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25386"/>
            <a:ext cx="6172200" cy="1489419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4800" y="6457950"/>
            <a:ext cx="237744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FBA66E-ED3F-44A6-99EF-FF98FE4D26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342899"/>
            <a:ext cx="2223977" cy="365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57696FB-CC8C-4EB4-84A6-12B48BC028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97" y="6355449"/>
            <a:ext cx="1867514" cy="23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1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3C593D7-5EF2-4C84-AA97-6EA652C43F2A}"/>
              </a:ext>
            </a:extLst>
          </p:cNvPr>
          <p:cNvGrpSpPr/>
          <p:nvPr userDrawn="1"/>
        </p:nvGrpSpPr>
        <p:grpSpPr>
          <a:xfrm>
            <a:off x="3811902" y="-24063"/>
            <a:ext cx="5340118" cy="6882064"/>
            <a:chOff x="3811902" y="-24063"/>
            <a:chExt cx="5340118" cy="6882064"/>
          </a:xfrm>
        </p:grpSpPr>
        <p:sp>
          <p:nvSpPr>
            <p:cNvPr id="11" name="Freeform 10"/>
            <p:cNvSpPr/>
            <p:nvPr userDrawn="1"/>
          </p:nvSpPr>
          <p:spPr>
            <a:xfrm>
              <a:off x="5294417" y="-24063"/>
              <a:ext cx="3857603" cy="3026372"/>
            </a:xfrm>
            <a:custGeom>
              <a:avLst/>
              <a:gdLst>
                <a:gd name="connsiteX0" fmla="*/ 3001859 w 4669767"/>
                <a:gd name="connsiteY0" fmla="*/ 0 h 3002309"/>
                <a:gd name="connsiteX1" fmla="*/ 4669767 w 4669767"/>
                <a:gd name="connsiteY1" fmla="*/ 0 h 3002309"/>
                <a:gd name="connsiteX2" fmla="*/ 4669767 w 4669767"/>
                <a:gd name="connsiteY2" fmla="*/ 1031744 h 3002309"/>
                <a:gd name="connsiteX3" fmla="*/ 2699498 w 4669767"/>
                <a:gd name="connsiteY3" fmla="*/ 3002309 h 3002309"/>
                <a:gd name="connsiteX4" fmla="*/ 0 w 4669767"/>
                <a:gd name="connsiteY4" fmla="*/ 3002309 h 3002309"/>
                <a:gd name="connsiteX5" fmla="*/ 3001859 w 4669767"/>
                <a:gd name="connsiteY5" fmla="*/ 0 h 3002309"/>
                <a:gd name="connsiteX0" fmla="*/ 3001859 w 4669767"/>
                <a:gd name="connsiteY0" fmla="*/ 0 h 3002309"/>
                <a:gd name="connsiteX1" fmla="*/ 4669767 w 4669767"/>
                <a:gd name="connsiteY1" fmla="*/ 0 h 3002309"/>
                <a:gd name="connsiteX2" fmla="*/ 4669767 w 4669767"/>
                <a:gd name="connsiteY2" fmla="*/ 1031744 h 3002309"/>
                <a:gd name="connsiteX3" fmla="*/ 2699498 w 4669767"/>
                <a:gd name="connsiteY3" fmla="*/ 3002309 h 3002309"/>
                <a:gd name="connsiteX4" fmla="*/ 2372576 w 4669767"/>
                <a:gd name="connsiteY4" fmla="*/ 2995863 h 3002309"/>
                <a:gd name="connsiteX5" fmla="*/ 0 w 4669767"/>
                <a:gd name="connsiteY5" fmla="*/ 3002309 h 3002309"/>
                <a:gd name="connsiteX6" fmla="*/ 3001859 w 4669767"/>
                <a:gd name="connsiteY6" fmla="*/ 0 h 3002309"/>
                <a:gd name="connsiteX0" fmla="*/ 3001859 w 4669767"/>
                <a:gd name="connsiteY0" fmla="*/ 24063 h 3026372"/>
                <a:gd name="connsiteX1" fmla="*/ 3834788 w 4669767"/>
                <a:gd name="connsiteY1" fmla="*/ 0 h 3026372"/>
                <a:gd name="connsiteX2" fmla="*/ 4669767 w 4669767"/>
                <a:gd name="connsiteY2" fmla="*/ 24063 h 3026372"/>
                <a:gd name="connsiteX3" fmla="*/ 4669767 w 4669767"/>
                <a:gd name="connsiteY3" fmla="*/ 1055807 h 3026372"/>
                <a:gd name="connsiteX4" fmla="*/ 2699498 w 4669767"/>
                <a:gd name="connsiteY4" fmla="*/ 3026372 h 3026372"/>
                <a:gd name="connsiteX5" fmla="*/ 2372576 w 4669767"/>
                <a:gd name="connsiteY5" fmla="*/ 3019926 h 3026372"/>
                <a:gd name="connsiteX6" fmla="*/ 0 w 4669767"/>
                <a:gd name="connsiteY6" fmla="*/ 3026372 h 3026372"/>
                <a:gd name="connsiteX7" fmla="*/ 3001859 w 4669767"/>
                <a:gd name="connsiteY7" fmla="*/ 24063 h 3026372"/>
                <a:gd name="connsiteX0" fmla="*/ 3001859 w 4669767"/>
                <a:gd name="connsiteY0" fmla="*/ 24063 h 3026372"/>
                <a:gd name="connsiteX1" fmla="*/ 3834788 w 4669767"/>
                <a:gd name="connsiteY1" fmla="*/ 0 h 3026372"/>
                <a:gd name="connsiteX2" fmla="*/ 4669767 w 4669767"/>
                <a:gd name="connsiteY2" fmla="*/ 1055807 h 3026372"/>
                <a:gd name="connsiteX3" fmla="*/ 2699498 w 4669767"/>
                <a:gd name="connsiteY3" fmla="*/ 3026372 h 3026372"/>
                <a:gd name="connsiteX4" fmla="*/ 2372576 w 4669767"/>
                <a:gd name="connsiteY4" fmla="*/ 3019926 h 3026372"/>
                <a:gd name="connsiteX5" fmla="*/ 0 w 4669767"/>
                <a:gd name="connsiteY5" fmla="*/ 3026372 h 3026372"/>
                <a:gd name="connsiteX6" fmla="*/ 3001859 w 4669767"/>
                <a:gd name="connsiteY6" fmla="*/ 24063 h 3026372"/>
                <a:gd name="connsiteX0" fmla="*/ 3001859 w 3842778"/>
                <a:gd name="connsiteY0" fmla="*/ 24063 h 3026372"/>
                <a:gd name="connsiteX1" fmla="*/ 3834788 w 3842778"/>
                <a:gd name="connsiteY1" fmla="*/ 0 h 3026372"/>
                <a:gd name="connsiteX2" fmla="*/ 3842778 w 3842778"/>
                <a:gd name="connsiteY2" fmla="*/ 1549102 h 3026372"/>
                <a:gd name="connsiteX3" fmla="*/ 2699498 w 3842778"/>
                <a:gd name="connsiteY3" fmla="*/ 3026372 h 3026372"/>
                <a:gd name="connsiteX4" fmla="*/ 2372576 w 3842778"/>
                <a:gd name="connsiteY4" fmla="*/ 3019926 h 3026372"/>
                <a:gd name="connsiteX5" fmla="*/ 0 w 3842778"/>
                <a:gd name="connsiteY5" fmla="*/ 3026372 h 3026372"/>
                <a:gd name="connsiteX6" fmla="*/ 3001859 w 3842778"/>
                <a:gd name="connsiteY6" fmla="*/ 24063 h 3026372"/>
                <a:gd name="connsiteX0" fmla="*/ 3001859 w 3842778"/>
                <a:gd name="connsiteY0" fmla="*/ 24063 h 3026372"/>
                <a:gd name="connsiteX1" fmla="*/ 3834788 w 3842778"/>
                <a:gd name="connsiteY1" fmla="*/ 0 h 3026372"/>
                <a:gd name="connsiteX2" fmla="*/ 3842778 w 3842778"/>
                <a:gd name="connsiteY2" fmla="*/ 1549102 h 3026372"/>
                <a:gd name="connsiteX3" fmla="*/ 2372576 w 3842778"/>
                <a:gd name="connsiteY3" fmla="*/ 3019926 h 3026372"/>
                <a:gd name="connsiteX4" fmla="*/ 0 w 3842778"/>
                <a:gd name="connsiteY4" fmla="*/ 3026372 h 3026372"/>
                <a:gd name="connsiteX5" fmla="*/ 3001859 w 3842778"/>
                <a:gd name="connsiteY5" fmla="*/ 24063 h 3026372"/>
                <a:gd name="connsiteX0" fmla="*/ 3001859 w 3842778"/>
                <a:gd name="connsiteY0" fmla="*/ 24063 h 3026372"/>
                <a:gd name="connsiteX1" fmla="*/ 3834788 w 3842778"/>
                <a:gd name="connsiteY1" fmla="*/ 0 h 3026372"/>
                <a:gd name="connsiteX2" fmla="*/ 3842778 w 3842778"/>
                <a:gd name="connsiteY2" fmla="*/ 1549102 h 3026372"/>
                <a:gd name="connsiteX3" fmla="*/ 2384562 w 3842778"/>
                <a:gd name="connsiteY3" fmla="*/ 3019926 h 3026372"/>
                <a:gd name="connsiteX4" fmla="*/ 0 w 3842778"/>
                <a:gd name="connsiteY4" fmla="*/ 3026372 h 3026372"/>
                <a:gd name="connsiteX5" fmla="*/ 3001859 w 3842778"/>
                <a:gd name="connsiteY5" fmla="*/ 24063 h 302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42778" h="3026372">
                  <a:moveTo>
                    <a:pt x="3001859" y="24063"/>
                  </a:moveTo>
                  <a:lnTo>
                    <a:pt x="3834788" y="0"/>
                  </a:lnTo>
                  <a:cubicBezTo>
                    <a:pt x="3837451" y="516367"/>
                    <a:pt x="3840115" y="1032735"/>
                    <a:pt x="3842778" y="1549102"/>
                  </a:cubicBezTo>
                  <a:lnTo>
                    <a:pt x="2384562" y="3019926"/>
                  </a:lnTo>
                  <a:lnTo>
                    <a:pt x="0" y="3026372"/>
                  </a:lnTo>
                  <a:lnTo>
                    <a:pt x="3001859" y="2406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1800"/>
            </a:p>
          </p:txBody>
        </p:sp>
        <p:sp>
          <p:nvSpPr>
            <p:cNvPr id="12" name="Freeform 11"/>
            <p:cNvSpPr/>
            <p:nvPr userDrawn="1"/>
          </p:nvSpPr>
          <p:spPr>
            <a:xfrm>
              <a:off x="3811902" y="1519493"/>
              <a:ext cx="5336110" cy="5338508"/>
            </a:xfrm>
            <a:custGeom>
              <a:avLst/>
              <a:gdLst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842957 w 5842957"/>
                <a:gd name="connsiteY2" fmla="*/ 2796360 h 5843834"/>
                <a:gd name="connsiteX3" fmla="*/ 2795940 w 5842957"/>
                <a:gd name="connsiteY3" fmla="*/ 5843834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842957 w 5842957"/>
                <a:gd name="connsiteY2" fmla="*/ 2796360 h 5843834"/>
                <a:gd name="connsiteX3" fmla="*/ 2640130 w 5842957"/>
                <a:gd name="connsiteY3" fmla="*/ 5843834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483397 w 5842957"/>
                <a:gd name="connsiteY2" fmla="*/ 3000897 h 5843834"/>
                <a:gd name="connsiteX3" fmla="*/ 2640130 w 5842957"/>
                <a:gd name="connsiteY3" fmla="*/ 5843834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483397 w 5842957"/>
                <a:gd name="connsiteY2" fmla="*/ 3000897 h 5843834"/>
                <a:gd name="connsiteX3" fmla="*/ 2508290 w 5842957"/>
                <a:gd name="connsiteY3" fmla="*/ 5831802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315602 w 5842957"/>
                <a:gd name="connsiteY2" fmla="*/ 3000897 h 5843834"/>
                <a:gd name="connsiteX3" fmla="*/ 2508290 w 5842957"/>
                <a:gd name="connsiteY3" fmla="*/ 5831802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303617 w 5842957"/>
                <a:gd name="connsiteY0" fmla="*/ 490367 h 5816843"/>
                <a:gd name="connsiteX1" fmla="*/ 5842957 w 5842957"/>
                <a:gd name="connsiteY1" fmla="*/ 0 h 5816843"/>
                <a:gd name="connsiteX2" fmla="*/ 5315602 w 5842957"/>
                <a:gd name="connsiteY2" fmla="*/ 2973906 h 5816843"/>
                <a:gd name="connsiteX3" fmla="*/ 2508290 w 5842957"/>
                <a:gd name="connsiteY3" fmla="*/ 5804811 h 5816843"/>
                <a:gd name="connsiteX4" fmla="*/ 0 w 5842957"/>
                <a:gd name="connsiteY4" fmla="*/ 5816843 h 5816843"/>
                <a:gd name="connsiteX5" fmla="*/ 3838183 w 5842957"/>
                <a:gd name="connsiteY5" fmla="*/ 1978084 h 5816843"/>
                <a:gd name="connsiteX6" fmla="*/ 5303617 w 5842957"/>
                <a:gd name="connsiteY6" fmla="*/ 490367 h 5816843"/>
                <a:gd name="connsiteX0" fmla="*/ 5303617 w 5315602"/>
                <a:gd name="connsiteY0" fmla="*/ 0 h 5326476"/>
                <a:gd name="connsiteX1" fmla="*/ 5315602 w 5315602"/>
                <a:gd name="connsiteY1" fmla="*/ 2483539 h 5326476"/>
                <a:gd name="connsiteX2" fmla="*/ 2508290 w 5315602"/>
                <a:gd name="connsiteY2" fmla="*/ 5314444 h 5326476"/>
                <a:gd name="connsiteX3" fmla="*/ 0 w 5315602"/>
                <a:gd name="connsiteY3" fmla="*/ 5326476 h 5326476"/>
                <a:gd name="connsiteX4" fmla="*/ 3838183 w 5315602"/>
                <a:gd name="connsiteY4" fmla="*/ 1487717 h 5326476"/>
                <a:gd name="connsiteX5" fmla="*/ 5303617 w 5315602"/>
                <a:gd name="connsiteY5" fmla="*/ 0 h 5326476"/>
                <a:gd name="connsiteX0" fmla="*/ 5315603 w 5315603"/>
                <a:gd name="connsiteY0" fmla="*/ 0 h 5338508"/>
                <a:gd name="connsiteX1" fmla="*/ 5315602 w 5315603"/>
                <a:gd name="connsiteY1" fmla="*/ 2495571 h 5338508"/>
                <a:gd name="connsiteX2" fmla="*/ 2508290 w 5315603"/>
                <a:gd name="connsiteY2" fmla="*/ 5326476 h 5338508"/>
                <a:gd name="connsiteX3" fmla="*/ 0 w 5315603"/>
                <a:gd name="connsiteY3" fmla="*/ 5338508 h 5338508"/>
                <a:gd name="connsiteX4" fmla="*/ 3838183 w 5315603"/>
                <a:gd name="connsiteY4" fmla="*/ 1499749 h 5338508"/>
                <a:gd name="connsiteX5" fmla="*/ 5315603 w 5315603"/>
                <a:gd name="connsiteY5" fmla="*/ 0 h 5338508"/>
                <a:gd name="connsiteX0" fmla="*/ 5315603 w 5315603"/>
                <a:gd name="connsiteY0" fmla="*/ 0 h 5338508"/>
                <a:gd name="connsiteX1" fmla="*/ 5315602 w 5315603"/>
                <a:gd name="connsiteY1" fmla="*/ 2495571 h 5338508"/>
                <a:gd name="connsiteX2" fmla="*/ 2496305 w 5315603"/>
                <a:gd name="connsiteY2" fmla="*/ 5338508 h 5338508"/>
                <a:gd name="connsiteX3" fmla="*/ 0 w 5315603"/>
                <a:gd name="connsiteY3" fmla="*/ 5338508 h 5338508"/>
                <a:gd name="connsiteX4" fmla="*/ 3838183 w 5315603"/>
                <a:gd name="connsiteY4" fmla="*/ 1499749 h 5338508"/>
                <a:gd name="connsiteX5" fmla="*/ 5315603 w 5315603"/>
                <a:gd name="connsiteY5" fmla="*/ 0 h 5338508"/>
                <a:gd name="connsiteX0" fmla="*/ 5315603 w 5315603"/>
                <a:gd name="connsiteY0" fmla="*/ 0 h 5338508"/>
                <a:gd name="connsiteX1" fmla="*/ 5315602 w 5315603"/>
                <a:gd name="connsiteY1" fmla="*/ 2495571 h 5338508"/>
                <a:gd name="connsiteX2" fmla="*/ 2508291 w 5315603"/>
                <a:gd name="connsiteY2" fmla="*/ 5338508 h 5338508"/>
                <a:gd name="connsiteX3" fmla="*/ 0 w 5315603"/>
                <a:gd name="connsiteY3" fmla="*/ 5338508 h 5338508"/>
                <a:gd name="connsiteX4" fmla="*/ 3838183 w 5315603"/>
                <a:gd name="connsiteY4" fmla="*/ 1499749 h 5338508"/>
                <a:gd name="connsiteX5" fmla="*/ 5315603 w 5315603"/>
                <a:gd name="connsiteY5" fmla="*/ 0 h 533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15603" h="5338508">
                  <a:moveTo>
                    <a:pt x="5315603" y="0"/>
                  </a:moveTo>
                  <a:cubicBezTo>
                    <a:pt x="5315603" y="831857"/>
                    <a:pt x="5315602" y="1663714"/>
                    <a:pt x="5315602" y="2495571"/>
                  </a:cubicBezTo>
                  <a:lnTo>
                    <a:pt x="2508291" y="5338508"/>
                  </a:lnTo>
                  <a:lnTo>
                    <a:pt x="0" y="5338508"/>
                  </a:lnTo>
                  <a:lnTo>
                    <a:pt x="3838183" y="1499749"/>
                  </a:lnTo>
                  <a:lnTo>
                    <a:pt x="53156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1800"/>
            </a:p>
          </p:txBody>
        </p:sp>
      </p:grp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13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285751" y="6172200"/>
            <a:ext cx="192024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905B67FF-8E52-4117-B274-359E60A5C9C9}" type="datetime4">
              <a:rPr lang="en-US" smtClean="0"/>
              <a:t>March 16, 2021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304800" y="2028486"/>
            <a:ext cx="4648200" cy="128621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5"/>
          <p:cNvSpPr>
            <a:spLocks noGrp="1"/>
          </p:cNvSpPr>
          <p:nvPr userDrawn="1">
            <p:ph type="body" sz="quarter" idx="12"/>
          </p:nvPr>
        </p:nvSpPr>
        <p:spPr>
          <a:xfrm>
            <a:off x="304799" y="3867150"/>
            <a:ext cx="4267201" cy="2305050"/>
          </a:xfrm>
          <a:prstGeom prst="rect">
            <a:avLst/>
          </a:prstGeom>
        </p:spPr>
        <p:txBody>
          <a:bodyPr lIns="0" tIns="0" rIns="0" bIns="0"/>
          <a:lstStyle>
            <a:lvl2pPr marL="0">
              <a:defRPr/>
            </a:lvl2pPr>
            <a:lvl3pPr marL="0">
              <a:spcBef>
                <a:spcPts val="0"/>
              </a:spcBef>
              <a:defRPr/>
            </a:lvl3pPr>
            <a:lvl4pPr marL="0">
              <a:spcBef>
                <a:spcPts val="1400"/>
              </a:spcBef>
              <a:defRPr/>
            </a:lvl4pPr>
            <a:lvl5pPr marL="0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7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25386"/>
            <a:ext cx="6172200" cy="1489419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6B54077-DDC4-8645-A9B4-3523D661A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5562600" cy="1556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FEFFD44-D1D1-41D2-AD0A-43D33D9165F3}"/>
              </a:ext>
            </a:extLst>
          </p:cNvPr>
          <p:cNvGrpSpPr/>
          <p:nvPr userDrawn="1"/>
        </p:nvGrpSpPr>
        <p:grpSpPr>
          <a:xfrm>
            <a:off x="3811902" y="-24063"/>
            <a:ext cx="5340118" cy="6882064"/>
            <a:chOff x="3811902" y="-24063"/>
            <a:chExt cx="5340118" cy="6882064"/>
          </a:xfrm>
        </p:grpSpPr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A8EBB0A-C09A-419C-AFFC-F553CC9A9348}"/>
                </a:ext>
              </a:extLst>
            </p:cNvPr>
            <p:cNvSpPr/>
            <p:nvPr userDrawn="1"/>
          </p:nvSpPr>
          <p:spPr>
            <a:xfrm>
              <a:off x="5294417" y="-24063"/>
              <a:ext cx="3857603" cy="3026372"/>
            </a:xfrm>
            <a:custGeom>
              <a:avLst/>
              <a:gdLst>
                <a:gd name="connsiteX0" fmla="*/ 3001859 w 4669767"/>
                <a:gd name="connsiteY0" fmla="*/ 0 h 3002309"/>
                <a:gd name="connsiteX1" fmla="*/ 4669767 w 4669767"/>
                <a:gd name="connsiteY1" fmla="*/ 0 h 3002309"/>
                <a:gd name="connsiteX2" fmla="*/ 4669767 w 4669767"/>
                <a:gd name="connsiteY2" fmla="*/ 1031744 h 3002309"/>
                <a:gd name="connsiteX3" fmla="*/ 2699498 w 4669767"/>
                <a:gd name="connsiteY3" fmla="*/ 3002309 h 3002309"/>
                <a:gd name="connsiteX4" fmla="*/ 0 w 4669767"/>
                <a:gd name="connsiteY4" fmla="*/ 3002309 h 3002309"/>
                <a:gd name="connsiteX5" fmla="*/ 3001859 w 4669767"/>
                <a:gd name="connsiteY5" fmla="*/ 0 h 3002309"/>
                <a:gd name="connsiteX0" fmla="*/ 3001859 w 4669767"/>
                <a:gd name="connsiteY0" fmla="*/ 0 h 3002309"/>
                <a:gd name="connsiteX1" fmla="*/ 4669767 w 4669767"/>
                <a:gd name="connsiteY1" fmla="*/ 0 h 3002309"/>
                <a:gd name="connsiteX2" fmla="*/ 4669767 w 4669767"/>
                <a:gd name="connsiteY2" fmla="*/ 1031744 h 3002309"/>
                <a:gd name="connsiteX3" fmla="*/ 2699498 w 4669767"/>
                <a:gd name="connsiteY3" fmla="*/ 3002309 h 3002309"/>
                <a:gd name="connsiteX4" fmla="*/ 2372576 w 4669767"/>
                <a:gd name="connsiteY4" fmla="*/ 2995863 h 3002309"/>
                <a:gd name="connsiteX5" fmla="*/ 0 w 4669767"/>
                <a:gd name="connsiteY5" fmla="*/ 3002309 h 3002309"/>
                <a:gd name="connsiteX6" fmla="*/ 3001859 w 4669767"/>
                <a:gd name="connsiteY6" fmla="*/ 0 h 3002309"/>
                <a:gd name="connsiteX0" fmla="*/ 3001859 w 4669767"/>
                <a:gd name="connsiteY0" fmla="*/ 24063 h 3026372"/>
                <a:gd name="connsiteX1" fmla="*/ 3834788 w 4669767"/>
                <a:gd name="connsiteY1" fmla="*/ 0 h 3026372"/>
                <a:gd name="connsiteX2" fmla="*/ 4669767 w 4669767"/>
                <a:gd name="connsiteY2" fmla="*/ 24063 h 3026372"/>
                <a:gd name="connsiteX3" fmla="*/ 4669767 w 4669767"/>
                <a:gd name="connsiteY3" fmla="*/ 1055807 h 3026372"/>
                <a:gd name="connsiteX4" fmla="*/ 2699498 w 4669767"/>
                <a:gd name="connsiteY4" fmla="*/ 3026372 h 3026372"/>
                <a:gd name="connsiteX5" fmla="*/ 2372576 w 4669767"/>
                <a:gd name="connsiteY5" fmla="*/ 3019926 h 3026372"/>
                <a:gd name="connsiteX6" fmla="*/ 0 w 4669767"/>
                <a:gd name="connsiteY6" fmla="*/ 3026372 h 3026372"/>
                <a:gd name="connsiteX7" fmla="*/ 3001859 w 4669767"/>
                <a:gd name="connsiteY7" fmla="*/ 24063 h 3026372"/>
                <a:gd name="connsiteX0" fmla="*/ 3001859 w 4669767"/>
                <a:gd name="connsiteY0" fmla="*/ 24063 h 3026372"/>
                <a:gd name="connsiteX1" fmla="*/ 3834788 w 4669767"/>
                <a:gd name="connsiteY1" fmla="*/ 0 h 3026372"/>
                <a:gd name="connsiteX2" fmla="*/ 4669767 w 4669767"/>
                <a:gd name="connsiteY2" fmla="*/ 1055807 h 3026372"/>
                <a:gd name="connsiteX3" fmla="*/ 2699498 w 4669767"/>
                <a:gd name="connsiteY3" fmla="*/ 3026372 h 3026372"/>
                <a:gd name="connsiteX4" fmla="*/ 2372576 w 4669767"/>
                <a:gd name="connsiteY4" fmla="*/ 3019926 h 3026372"/>
                <a:gd name="connsiteX5" fmla="*/ 0 w 4669767"/>
                <a:gd name="connsiteY5" fmla="*/ 3026372 h 3026372"/>
                <a:gd name="connsiteX6" fmla="*/ 3001859 w 4669767"/>
                <a:gd name="connsiteY6" fmla="*/ 24063 h 3026372"/>
                <a:gd name="connsiteX0" fmla="*/ 3001859 w 3842778"/>
                <a:gd name="connsiteY0" fmla="*/ 24063 h 3026372"/>
                <a:gd name="connsiteX1" fmla="*/ 3834788 w 3842778"/>
                <a:gd name="connsiteY1" fmla="*/ 0 h 3026372"/>
                <a:gd name="connsiteX2" fmla="*/ 3842778 w 3842778"/>
                <a:gd name="connsiteY2" fmla="*/ 1549102 h 3026372"/>
                <a:gd name="connsiteX3" fmla="*/ 2699498 w 3842778"/>
                <a:gd name="connsiteY3" fmla="*/ 3026372 h 3026372"/>
                <a:gd name="connsiteX4" fmla="*/ 2372576 w 3842778"/>
                <a:gd name="connsiteY4" fmla="*/ 3019926 h 3026372"/>
                <a:gd name="connsiteX5" fmla="*/ 0 w 3842778"/>
                <a:gd name="connsiteY5" fmla="*/ 3026372 h 3026372"/>
                <a:gd name="connsiteX6" fmla="*/ 3001859 w 3842778"/>
                <a:gd name="connsiteY6" fmla="*/ 24063 h 3026372"/>
                <a:gd name="connsiteX0" fmla="*/ 3001859 w 3842778"/>
                <a:gd name="connsiteY0" fmla="*/ 24063 h 3026372"/>
                <a:gd name="connsiteX1" fmla="*/ 3834788 w 3842778"/>
                <a:gd name="connsiteY1" fmla="*/ 0 h 3026372"/>
                <a:gd name="connsiteX2" fmla="*/ 3842778 w 3842778"/>
                <a:gd name="connsiteY2" fmla="*/ 1549102 h 3026372"/>
                <a:gd name="connsiteX3" fmla="*/ 2372576 w 3842778"/>
                <a:gd name="connsiteY3" fmla="*/ 3019926 h 3026372"/>
                <a:gd name="connsiteX4" fmla="*/ 0 w 3842778"/>
                <a:gd name="connsiteY4" fmla="*/ 3026372 h 3026372"/>
                <a:gd name="connsiteX5" fmla="*/ 3001859 w 3842778"/>
                <a:gd name="connsiteY5" fmla="*/ 24063 h 3026372"/>
                <a:gd name="connsiteX0" fmla="*/ 3001859 w 3842778"/>
                <a:gd name="connsiteY0" fmla="*/ 24063 h 3026372"/>
                <a:gd name="connsiteX1" fmla="*/ 3834788 w 3842778"/>
                <a:gd name="connsiteY1" fmla="*/ 0 h 3026372"/>
                <a:gd name="connsiteX2" fmla="*/ 3842778 w 3842778"/>
                <a:gd name="connsiteY2" fmla="*/ 1549102 h 3026372"/>
                <a:gd name="connsiteX3" fmla="*/ 2384562 w 3842778"/>
                <a:gd name="connsiteY3" fmla="*/ 3019926 h 3026372"/>
                <a:gd name="connsiteX4" fmla="*/ 0 w 3842778"/>
                <a:gd name="connsiteY4" fmla="*/ 3026372 h 3026372"/>
                <a:gd name="connsiteX5" fmla="*/ 3001859 w 3842778"/>
                <a:gd name="connsiteY5" fmla="*/ 24063 h 302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42778" h="3026372">
                  <a:moveTo>
                    <a:pt x="3001859" y="24063"/>
                  </a:moveTo>
                  <a:lnTo>
                    <a:pt x="3834788" y="0"/>
                  </a:lnTo>
                  <a:cubicBezTo>
                    <a:pt x="3837451" y="516367"/>
                    <a:pt x="3840115" y="1032735"/>
                    <a:pt x="3842778" y="1549102"/>
                  </a:cubicBezTo>
                  <a:lnTo>
                    <a:pt x="2384562" y="3019926"/>
                  </a:lnTo>
                  <a:lnTo>
                    <a:pt x="0" y="3026372"/>
                  </a:lnTo>
                  <a:lnTo>
                    <a:pt x="3001859" y="2406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18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4DE8F668-5D51-4A10-AEF8-9F0759B76DA1}"/>
                </a:ext>
              </a:extLst>
            </p:cNvPr>
            <p:cNvSpPr/>
            <p:nvPr userDrawn="1"/>
          </p:nvSpPr>
          <p:spPr>
            <a:xfrm>
              <a:off x="3811902" y="1519493"/>
              <a:ext cx="5336110" cy="5338508"/>
            </a:xfrm>
            <a:custGeom>
              <a:avLst/>
              <a:gdLst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842957 w 5842957"/>
                <a:gd name="connsiteY2" fmla="*/ 2796360 h 5843834"/>
                <a:gd name="connsiteX3" fmla="*/ 2795940 w 5842957"/>
                <a:gd name="connsiteY3" fmla="*/ 5843834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842957 w 5842957"/>
                <a:gd name="connsiteY2" fmla="*/ 2796360 h 5843834"/>
                <a:gd name="connsiteX3" fmla="*/ 2640130 w 5842957"/>
                <a:gd name="connsiteY3" fmla="*/ 5843834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483397 w 5842957"/>
                <a:gd name="connsiteY2" fmla="*/ 3000897 h 5843834"/>
                <a:gd name="connsiteX3" fmla="*/ 2640130 w 5842957"/>
                <a:gd name="connsiteY3" fmla="*/ 5843834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483397 w 5842957"/>
                <a:gd name="connsiteY2" fmla="*/ 3000897 h 5843834"/>
                <a:gd name="connsiteX3" fmla="*/ 2508290 w 5842957"/>
                <a:gd name="connsiteY3" fmla="*/ 5831802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842957 w 5842957"/>
                <a:gd name="connsiteY0" fmla="*/ 0 h 5843834"/>
                <a:gd name="connsiteX1" fmla="*/ 5842957 w 5842957"/>
                <a:gd name="connsiteY1" fmla="*/ 26991 h 5843834"/>
                <a:gd name="connsiteX2" fmla="*/ 5315602 w 5842957"/>
                <a:gd name="connsiteY2" fmla="*/ 3000897 h 5843834"/>
                <a:gd name="connsiteX3" fmla="*/ 2508290 w 5842957"/>
                <a:gd name="connsiteY3" fmla="*/ 5831802 h 5843834"/>
                <a:gd name="connsiteX4" fmla="*/ 0 w 5842957"/>
                <a:gd name="connsiteY4" fmla="*/ 5843834 h 5843834"/>
                <a:gd name="connsiteX5" fmla="*/ 3838183 w 5842957"/>
                <a:gd name="connsiteY5" fmla="*/ 2005075 h 5843834"/>
                <a:gd name="connsiteX6" fmla="*/ 5842957 w 5842957"/>
                <a:gd name="connsiteY6" fmla="*/ 0 h 5843834"/>
                <a:gd name="connsiteX0" fmla="*/ 5303617 w 5842957"/>
                <a:gd name="connsiteY0" fmla="*/ 490367 h 5816843"/>
                <a:gd name="connsiteX1" fmla="*/ 5842957 w 5842957"/>
                <a:gd name="connsiteY1" fmla="*/ 0 h 5816843"/>
                <a:gd name="connsiteX2" fmla="*/ 5315602 w 5842957"/>
                <a:gd name="connsiteY2" fmla="*/ 2973906 h 5816843"/>
                <a:gd name="connsiteX3" fmla="*/ 2508290 w 5842957"/>
                <a:gd name="connsiteY3" fmla="*/ 5804811 h 5816843"/>
                <a:gd name="connsiteX4" fmla="*/ 0 w 5842957"/>
                <a:gd name="connsiteY4" fmla="*/ 5816843 h 5816843"/>
                <a:gd name="connsiteX5" fmla="*/ 3838183 w 5842957"/>
                <a:gd name="connsiteY5" fmla="*/ 1978084 h 5816843"/>
                <a:gd name="connsiteX6" fmla="*/ 5303617 w 5842957"/>
                <a:gd name="connsiteY6" fmla="*/ 490367 h 5816843"/>
                <a:gd name="connsiteX0" fmla="*/ 5303617 w 5315602"/>
                <a:gd name="connsiteY0" fmla="*/ 0 h 5326476"/>
                <a:gd name="connsiteX1" fmla="*/ 5315602 w 5315602"/>
                <a:gd name="connsiteY1" fmla="*/ 2483539 h 5326476"/>
                <a:gd name="connsiteX2" fmla="*/ 2508290 w 5315602"/>
                <a:gd name="connsiteY2" fmla="*/ 5314444 h 5326476"/>
                <a:gd name="connsiteX3" fmla="*/ 0 w 5315602"/>
                <a:gd name="connsiteY3" fmla="*/ 5326476 h 5326476"/>
                <a:gd name="connsiteX4" fmla="*/ 3838183 w 5315602"/>
                <a:gd name="connsiteY4" fmla="*/ 1487717 h 5326476"/>
                <a:gd name="connsiteX5" fmla="*/ 5303617 w 5315602"/>
                <a:gd name="connsiteY5" fmla="*/ 0 h 5326476"/>
                <a:gd name="connsiteX0" fmla="*/ 5315603 w 5315603"/>
                <a:gd name="connsiteY0" fmla="*/ 0 h 5338508"/>
                <a:gd name="connsiteX1" fmla="*/ 5315602 w 5315603"/>
                <a:gd name="connsiteY1" fmla="*/ 2495571 h 5338508"/>
                <a:gd name="connsiteX2" fmla="*/ 2508290 w 5315603"/>
                <a:gd name="connsiteY2" fmla="*/ 5326476 h 5338508"/>
                <a:gd name="connsiteX3" fmla="*/ 0 w 5315603"/>
                <a:gd name="connsiteY3" fmla="*/ 5338508 h 5338508"/>
                <a:gd name="connsiteX4" fmla="*/ 3838183 w 5315603"/>
                <a:gd name="connsiteY4" fmla="*/ 1499749 h 5338508"/>
                <a:gd name="connsiteX5" fmla="*/ 5315603 w 5315603"/>
                <a:gd name="connsiteY5" fmla="*/ 0 h 5338508"/>
                <a:gd name="connsiteX0" fmla="*/ 5315603 w 5315603"/>
                <a:gd name="connsiteY0" fmla="*/ 0 h 5338508"/>
                <a:gd name="connsiteX1" fmla="*/ 5315602 w 5315603"/>
                <a:gd name="connsiteY1" fmla="*/ 2495571 h 5338508"/>
                <a:gd name="connsiteX2" fmla="*/ 2496305 w 5315603"/>
                <a:gd name="connsiteY2" fmla="*/ 5338508 h 5338508"/>
                <a:gd name="connsiteX3" fmla="*/ 0 w 5315603"/>
                <a:gd name="connsiteY3" fmla="*/ 5338508 h 5338508"/>
                <a:gd name="connsiteX4" fmla="*/ 3838183 w 5315603"/>
                <a:gd name="connsiteY4" fmla="*/ 1499749 h 5338508"/>
                <a:gd name="connsiteX5" fmla="*/ 5315603 w 5315603"/>
                <a:gd name="connsiteY5" fmla="*/ 0 h 5338508"/>
                <a:gd name="connsiteX0" fmla="*/ 5315603 w 5315603"/>
                <a:gd name="connsiteY0" fmla="*/ 0 h 5338508"/>
                <a:gd name="connsiteX1" fmla="*/ 5315602 w 5315603"/>
                <a:gd name="connsiteY1" fmla="*/ 2495571 h 5338508"/>
                <a:gd name="connsiteX2" fmla="*/ 2508291 w 5315603"/>
                <a:gd name="connsiteY2" fmla="*/ 5338508 h 5338508"/>
                <a:gd name="connsiteX3" fmla="*/ 0 w 5315603"/>
                <a:gd name="connsiteY3" fmla="*/ 5338508 h 5338508"/>
                <a:gd name="connsiteX4" fmla="*/ 3838183 w 5315603"/>
                <a:gd name="connsiteY4" fmla="*/ 1499749 h 5338508"/>
                <a:gd name="connsiteX5" fmla="*/ 5315603 w 5315603"/>
                <a:gd name="connsiteY5" fmla="*/ 0 h 533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15603" h="5338508">
                  <a:moveTo>
                    <a:pt x="5315603" y="0"/>
                  </a:moveTo>
                  <a:cubicBezTo>
                    <a:pt x="5315603" y="831857"/>
                    <a:pt x="5315602" y="1663714"/>
                    <a:pt x="5315602" y="2495571"/>
                  </a:cubicBezTo>
                  <a:lnTo>
                    <a:pt x="2508291" y="5338508"/>
                  </a:lnTo>
                  <a:lnTo>
                    <a:pt x="0" y="5338508"/>
                  </a:lnTo>
                  <a:lnTo>
                    <a:pt x="3838183" y="1499749"/>
                  </a:lnTo>
                  <a:lnTo>
                    <a:pt x="5315603" y="0"/>
                  </a:lnTo>
                  <a:close/>
                </a:path>
              </a:pathLst>
            </a:custGeom>
            <a:solidFill>
              <a:srgbClr val="92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1800"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 userDrawn="1"/>
        </p:nvSpPr>
        <p:spPr>
          <a:xfrm>
            <a:off x="-413" y="3566160"/>
            <a:ext cx="3291840" cy="3291840"/>
          </a:xfrm>
          <a:custGeom>
            <a:avLst/>
            <a:gdLst>
              <a:gd name="connsiteX0" fmla="*/ 0 w 3695246"/>
              <a:gd name="connsiteY0" fmla="*/ 0 h 3695246"/>
              <a:gd name="connsiteX1" fmla="*/ 3695246 w 3695246"/>
              <a:gd name="connsiteY1" fmla="*/ 3695246 h 3695246"/>
              <a:gd name="connsiteX2" fmla="*/ 0 w 3695246"/>
              <a:gd name="connsiteY2" fmla="*/ 3695246 h 3695246"/>
              <a:gd name="connsiteX3" fmla="*/ 0 w 3695246"/>
              <a:gd name="connsiteY3" fmla="*/ 0 h 3695246"/>
              <a:gd name="connsiteX0" fmla="*/ 0 w 3987346"/>
              <a:gd name="connsiteY0" fmla="*/ 0 h 3987346"/>
              <a:gd name="connsiteX1" fmla="*/ 3987346 w 3987346"/>
              <a:gd name="connsiteY1" fmla="*/ 3987346 h 3987346"/>
              <a:gd name="connsiteX2" fmla="*/ 292100 w 3987346"/>
              <a:gd name="connsiteY2" fmla="*/ 3987346 h 3987346"/>
              <a:gd name="connsiteX3" fmla="*/ 0 w 3987346"/>
              <a:gd name="connsiteY3" fmla="*/ 0 h 3987346"/>
              <a:gd name="connsiteX0" fmla="*/ 0 w 3987346"/>
              <a:gd name="connsiteY0" fmla="*/ 0 h 3987346"/>
              <a:gd name="connsiteX1" fmla="*/ 3987346 w 3987346"/>
              <a:gd name="connsiteY1" fmla="*/ 3987346 h 3987346"/>
              <a:gd name="connsiteX2" fmla="*/ 0 w 3987346"/>
              <a:gd name="connsiteY2" fmla="*/ 3987346 h 3987346"/>
              <a:gd name="connsiteX3" fmla="*/ 0 w 3987346"/>
              <a:gd name="connsiteY3" fmla="*/ 0 h 3987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7346" h="3987346">
                <a:moveTo>
                  <a:pt x="0" y="0"/>
                </a:moveTo>
                <a:lnTo>
                  <a:pt x="3987346" y="3987346"/>
                </a:lnTo>
                <a:lnTo>
                  <a:pt x="0" y="3987346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lide Number Placeholder 2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B54077-DDC4-8645-A9B4-3523D661A7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304800" y="457200"/>
            <a:ext cx="6553200" cy="15562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69A18C7E-13D9-417E-A528-C5578D5545EA}"/>
              </a:ext>
            </a:extLst>
          </p:cNvPr>
          <p:cNvSpPr/>
          <p:nvPr userDrawn="1"/>
        </p:nvSpPr>
        <p:spPr>
          <a:xfrm flipH="1">
            <a:off x="3297368" y="1011368"/>
            <a:ext cx="5846632" cy="5846632"/>
          </a:xfrm>
          <a:custGeom>
            <a:avLst/>
            <a:gdLst>
              <a:gd name="connsiteX0" fmla="*/ 0 w 3695246"/>
              <a:gd name="connsiteY0" fmla="*/ 0 h 3695246"/>
              <a:gd name="connsiteX1" fmla="*/ 3695246 w 3695246"/>
              <a:gd name="connsiteY1" fmla="*/ 3695246 h 3695246"/>
              <a:gd name="connsiteX2" fmla="*/ 0 w 3695246"/>
              <a:gd name="connsiteY2" fmla="*/ 3695246 h 3695246"/>
              <a:gd name="connsiteX3" fmla="*/ 0 w 3695246"/>
              <a:gd name="connsiteY3" fmla="*/ 0 h 3695246"/>
              <a:gd name="connsiteX0" fmla="*/ 0 w 3987346"/>
              <a:gd name="connsiteY0" fmla="*/ 0 h 3987346"/>
              <a:gd name="connsiteX1" fmla="*/ 3987346 w 3987346"/>
              <a:gd name="connsiteY1" fmla="*/ 3987346 h 3987346"/>
              <a:gd name="connsiteX2" fmla="*/ 292100 w 3987346"/>
              <a:gd name="connsiteY2" fmla="*/ 3987346 h 3987346"/>
              <a:gd name="connsiteX3" fmla="*/ 0 w 3987346"/>
              <a:gd name="connsiteY3" fmla="*/ 0 h 3987346"/>
              <a:gd name="connsiteX0" fmla="*/ 0 w 3987346"/>
              <a:gd name="connsiteY0" fmla="*/ 0 h 3987346"/>
              <a:gd name="connsiteX1" fmla="*/ 3987346 w 3987346"/>
              <a:gd name="connsiteY1" fmla="*/ 3987346 h 3987346"/>
              <a:gd name="connsiteX2" fmla="*/ 0 w 3987346"/>
              <a:gd name="connsiteY2" fmla="*/ 3987346 h 3987346"/>
              <a:gd name="connsiteX3" fmla="*/ 0 w 3987346"/>
              <a:gd name="connsiteY3" fmla="*/ 0 h 3987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7346" h="3987346">
                <a:moveTo>
                  <a:pt x="0" y="0"/>
                </a:moveTo>
                <a:lnTo>
                  <a:pt x="3987346" y="3987346"/>
                </a:lnTo>
                <a:lnTo>
                  <a:pt x="0" y="3987346"/>
                </a:lnTo>
                <a:lnTo>
                  <a:pt x="0" y="0"/>
                </a:lnTo>
                <a:close/>
              </a:path>
            </a:pathLst>
          </a:custGeom>
          <a:solidFill>
            <a:srgbClr val="0078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B68F610-D7DA-4A94-857B-D98DC7AC19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1400" y="6464914"/>
            <a:ext cx="1463040" cy="24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1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0BD0F3B6-BEC3-4E94-8F17-3BEA733F2561}"/>
              </a:ext>
            </a:extLst>
          </p:cNvPr>
          <p:cNvSpPr/>
          <p:nvPr userDrawn="1"/>
        </p:nvSpPr>
        <p:spPr>
          <a:xfrm>
            <a:off x="-4761" y="6388894"/>
            <a:ext cx="3281362" cy="469106"/>
          </a:xfrm>
          <a:custGeom>
            <a:avLst/>
            <a:gdLst>
              <a:gd name="connsiteX0" fmla="*/ 0 w 4052246"/>
              <a:gd name="connsiteY0" fmla="*/ 0 h 466928"/>
              <a:gd name="connsiteX1" fmla="*/ 4052246 w 4052246"/>
              <a:gd name="connsiteY1" fmla="*/ 0 h 466928"/>
              <a:gd name="connsiteX2" fmla="*/ 3582073 w 4052246"/>
              <a:gd name="connsiteY2" fmla="*/ 466928 h 466928"/>
              <a:gd name="connsiteX3" fmla="*/ 0 w 4052246"/>
              <a:gd name="connsiteY3" fmla="*/ 466928 h 466928"/>
              <a:gd name="connsiteX4" fmla="*/ 0 w 4052246"/>
              <a:gd name="connsiteY4" fmla="*/ 0 h 466928"/>
              <a:gd name="connsiteX0" fmla="*/ 0 w 4052246"/>
              <a:gd name="connsiteY0" fmla="*/ 2178 h 469106"/>
              <a:gd name="connsiteX1" fmla="*/ 768502 w 4052246"/>
              <a:gd name="connsiteY1" fmla="*/ 0 h 469106"/>
              <a:gd name="connsiteX2" fmla="*/ 4052246 w 4052246"/>
              <a:gd name="connsiteY2" fmla="*/ 2178 h 469106"/>
              <a:gd name="connsiteX3" fmla="*/ 3582073 w 4052246"/>
              <a:gd name="connsiteY3" fmla="*/ 469106 h 469106"/>
              <a:gd name="connsiteX4" fmla="*/ 0 w 4052246"/>
              <a:gd name="connsiteY4" fmla="*/ 469106 h 469106"/>
              <a:gd name="connsiteX5" fmla="*/ 0 w 4052246"/>
              <a:gd name="connsiteY5" fmla="*/ 2178 h 469106"/>
              <a:gd name="connsiteX0" fmla="*/ 0 w 4052246"/>
              <a:gd name="connsiteY0" fmla="*/ 2178 h 469106"/>
              <a:gd name="connsiteX1" fmla="*/ 768502 w 4052246"/>
              <a:gd name="connsiteY1" fmla="*/ 0 h 469106"/>
              <a:gd name="connsiteX2" fmla="*/ 4052246 w 4052246"/>
              <a:gd name="connsiteY2" fmla="*/ 2178 h 469106"/>
              <a:gd name="connsiteX3" fmla="*/ 3582073 w 4052246"/>
              <a:gd name="connsiteY3" fmla="*/ 469106 h 469106"/>
              <a:gd name="connsiteX4" fmla="*/ 766121 w 4052246"/>
              <a:gd name="connsiteY4" fmla="*/ 466725 h 469106"/>
              <a:gd name="connsiteX5" fmla="*/ 0 w 4052246"/>
              <a:gd name="connsiteY5" fmla="*/ 469106 h 469106"/>
              <a:gd name="connsiteX6" fmla="*/ 0 w 4052246"/>
              <a:gd name="connsiteY6" fmla="*/ 2178 h 469106"/>
              <a:gd name="connsiteX0" fmla="*/ 0 w 4052246"/>
              <a:gd name="connsiteY0" fmla="*/ 2178 h 469106"/>
              <a:gd name="connsiteX1" fmla="*/ 768502 w 4052246"/>
              <a:gd name="connsiteY1" fmla="*/ 0 h 469106"/>
              <a:gd name="connsiteX2" fmla="*/ 4052246 w 4052246"/>
              <a:gd name="connsiteY2" fmla="*/ 2178 h 469106"/>
              <a:gd name="connsiteX3" fmla="*/ 3582073 w 4052246"/>
              <a:gd name="connsiteY3" fmla="*/ 469106 h 469106"/>
              <a:gd name="connsiteX4" fmla="*/ 766121 w 4052246"/>
              <a:gd name="connsiteY4" fmla="*/ 466725 h 469106"/>
              <a:gd name="connsiteX5" fmla="*/ 0 w 4052246"/>
              <a:gd name="connsiteY5" fmla="*/ 2178 h 469106"/>
              <a:gd name="connsiteX0" fmla="*/ 0 w 3286125"/>
              <a:gd name="connsiteY0" fmla="*/ 466725 h 469106"/>
              <a:gd name="connsiteX1" fmla="*/ 2381 w 3286125"/>
              <a:gd name="connsiteY1" fmla="*/ 0 h 469106"/>
              <a:gd name="connsiteX2" fmla="*/ 3286125 w 3286125"/>
              <a:gd name="connsiteY2" fmla="*/ 2178 h 469106"/>
              <a:gd name="connsiteX3" fmla="*/ 2815952 w 3286125"/>
              <a:gd name="connsiteY3" fmla="*/ 469106 h 469106"/>
              <a:gd name="connsiteX4" fmla="*/ 0 w 3286125"/>
              <a:gd name="connsiteY4" fmla="*/ 466725 h 469106"/>
              <a:gd name="connsiteX0" fmla="*/ 0 w 3286125"/>
              <a:gd name="connsiteY0" fmla="*/ 466725 h 469106"/>
              <a:gd name="connsiteX1" fmla="*/ 7144 w 3286125"/>
              <a:gd name="connsiteY1" fmla="*/ 0 h 469106"/>
              <a:gd name="connsiteX2" fmla="*/ 3286125 w 3286125"/>
              <a:gd name="connsiteY2" fmla="*/ 2178 h 469106"/>
              <a:gd name="connsiteX3" fmla="*/ 2815952 w 3286125"/>
              <a:gd name="connsiteY3" fmla="*/ 469106 h 469106"/>
              <a:gd name="connsiteX4" fmla="*/ 0 w 3286125"/>
              <a:gd name="connsiteY4" fmla="*/ 466725 h 469106"/>
              <a:gd name="connsiteX0" fmla="*/ 0 w 3281362"/>
              <a:gd name="connsiteY0" fmla="*/ 466725 h 469106"/>
              <a:gd name="connsiteX1" fmla="*/ 2381 w 3281362"/>
              <a:gd name="connsiteY1" fmla="*/ 0 h 469106"/>
              <a:gd name="connsiteX2" fmla="*/ 3281362 w 3281362"/>
              <a:gd name="connsiteY2" fmla="*/ 2178 h 469106"/>
              <a:gd name="connsiteX3" fmla="*/ 2811189 w 3281362"/>
              <a:gd name="connsiteY3" fmla="*/ 469106 h 469106"/>
              <a:gd name="connsiteX4" fmla="*/ 0 w 3281362"/>
              <a:gd name="connsiteY4" fmla="*/ 466725 h 469106"/>
              <a:gd name="connsiteX0" fmla="*/ 0 w 3281362"/>
              <a:gd name="connsiteY0" fmla="*/ 469106 h 469106"/>
              <a:gd name="connsiteX1" fmla="*/ 2381 w 3281362"/>
              <a:gd name="connsiteY1" fmla="*/ 0 h 469106"/>
              <a:gd name="connsiteX2" fmla="*/ 3281362 w 3281362"/>
              <a:gd name="connsiteY2" fmla="*/ 2178 h 469106"/>
              <a:gd name="connsiteX3" fmla="*/ 2811189 w 3281362"/>
              <a:gd name="connsiteY3" fmla="*/ 469106 h 469106"/>
              <a:gd name="connsiteX4" fmla="*/ 0 w 3281362"/>
              <a:gd name="connsiteY4" fmla="*/ 469106 h 46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1362" h="469106">
                <a:moveTo>
                  <a:pt x="0" y="469106"/>
                </a:moveTo>
                <a:cubicBezTo>
                  <a:pt x="794" y="313531"/>
                  <a:pt x="1587" y="155575"/>
                  <a:pt x="2381" y="0"/>
                </a:cubicBezTo>
                <a:lnTo>
                  <a:pt x="3281362" y="2178"/>
                </a:lnTo>
                <a:lnTo>
                  <a:pt x="2811189" y="469106"/>
                </a:lnTo>
                <a:lnTo>
                  <a:pt x="0" y="46910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927F0385-9266-4BD6-A6D6-3701707AD1F3}"/>
              </a:ext>
            </a:extLst>
          </p:cNvPr>
          <p:cNvSpPr/>
          <p:nvPr userDrawn="1"/>
        </p:nvSpPr>
        <p:spPr>
          <a:xfrm>
            <a:off x="7223760" y="-2383"/>
            <a:ext cx="1920470" cy="407444"/>
          </a:xfrm>
          <a:custGeom>
            <a:avLst/>
            <a:gdLst>
              <a:gd name="connsiteX0" fmla="*/ 407877 w 2557045"/>
              <a:gd name="connsiteY0" fmla="*/ 0 h 405062"/>
              <a:gd name="connsiteX1" fmla="*/ 2557045 w 2557045"/>
              <a:gd name="connsiteY1" fmla="*/ 0 h 405062"/>
              <a:gd name="connsiteX2" fmla="*/ 2557045 w 2557045"/>
              <a:gd name="connsiteY2" fmla="*/ 405062 h 405062"/>
              <a:gd name="connsiteX3" fmla="*/ 0 w 2557045"/>
              <a:gd name="connsiteY3" fmla="*/ 405062 h 405062"/>
              <a:gd name="connsiteX4" fmla="*/ 407877 w 2557045"/>
              <a:gd name="connsiteY4" fmla="*/ 0 h 405062"/>
              <a:gd name="connsiteX0" fmla="*/ 407877 w 2557045"/>
              <a:gd name="connsiteY0" fmla="*/ 0 h 405062"/>
              <a:gd name="connsiteX1" fmla="*/ 2557045 w 2557045"/>
              <a:gd name="connsiteY1" fmla="*/ 0 h 405062"/>
              <a:gd name="connsiteX2" fmla="*/ 2557045 w 2557045"/>
              <a:gd name="connsiteY2" fmla="*/ 405062 h 405062"/>
              <a:gd name="connsiteX3" fmla="*/ 1920240 w 2557045"/>
              <a:gd name="connsiteY3" fmla="*/ 404813 h 405062"/>
              <a:gd name="connsiteX4" fmla="*/ 0 w 2557045"/>
              <a:gd name="connsiteY4" fmla="*/ 405062 h 405062"/>
              <a:gd name="connsiteX5" fmla="*/ 407877 w 2557045"/>
              <a:gd name="connsiteY5" fmla="*/ 0 h 405062"/>
              <a:gd name="connsiteX0" fmla="*/ 407877 w 2557045"/>
              <a:gd name="connsiteY0" fmla="*/ 2381 h 407443"/>
              <a:gd name="connsiteX1" fmla="*/ 1917859 w 2557045"/>
              <a:gd name="connsiteY1" fmla="*/ 0 h 407443"/>
              <a:gd name="connsiteX2" fmla="*/ 2557045 w 2557045"/>
              <a:gd name="connsiteY2" fmla="*/ 2381 h 407443"/>
              <a:gd name="connsiteX3" fmla="*/ 2557045 w 2557045"/>
              <a:gd name="connsiteY3" fmla="*/ 407443 h 407443"/>
              <a:gd name="connsiteX4" fmla="*/ 1920240 w 2557045"/>
              <a:gd name="connsiteY4" fmla="*/ 407194 h 407443"/>
              <a:gd name="connsiteX5" fmla="*/ 0 w 2557045"/>
              <a:gd name="connsiteY5" fmla="*/ 407443 h 407443"/>
              <a:gd name="connsiteX6" fmla="*/ 407877 w 2557045"/>
              <a:gd name="connsiteY6" fmla="*/ 2381 h 407443"/>
              <a:gd name="connsiteX0" fmla="*/ 407877 w 2557045"/>
              <a:gd name="connsiteY0" fmla="*/ 2381 h 407443"/>
              <a:gd name="connsiteX1" fmla="*/ 1917859 w 2557045"/>
              <a:gd name="connsiteY1" fmla="*/ 0 h 407443"/>
              <a:gd name="connsiteX2" fmla="*/ 2557045 w 2557045"/>
              <a:gd name="connsiteY2" fmla="*/ 407443 h 407443"/>
              <a:gd name="connsiteX3" fmla="*/ 1920240 w 2557045"/>
              <a:gd name="connsiteY3" fmla="*/ 407194 h 407443"/>
              <a:gd name="connsiteX4" fmla="*/ 0 w 2557045"/>
              <a:gd name="connsiteY4" fmla="*/ 407443 h 407443"/>
              <a:gd name="connsiteX5" fmla="*/ 407877 w 2557045"/>
              <a:gd name="connsiteY5" fmla="*/ 2381 h 407443"/>
              <a:gd name="connsiteX0" fmla="*/ 407877 w 1920240"/>
              <a:gd name="connsiteY0" fmla="*/ 2381 h 407443"/>
              <a:gd name="connsiteX1" fmla="*/ 1917859 w 1920240"/>
              <a:gd name="connsiteY1" fmla="*/ 0 h 407443"/>
              <a:gd name="connsiteX2" fmla="*/ 1920240 w 1920240"/>
              <a:gd name="connsiteY2" fmla="*/ 407194 h 407443"/>
              <a:gd name="connsiteX3" fmla="*/ 0 w 1920240"/>
              <a:gd name="connsiteY3" fmla="*/ 407443 h 407443"/>
              <a:gd name="connsiteX4" fmla="*/ 407877 w 1920240"/>
              <a:gd name="connsiteY4" fmla="*/ 2381 h 407443"/>
              <a:gd name="connsiteX0" fmla="*/ 407877 w 1920240"/>
              <a:gd name="connsiteY0" fmla="*/ 2381 h 407443"/>
              <a:gd name="connsiteX1" fmla="*/ 1917859 w 1920240"/>
              <a:gd name="connsiteY1" fmla="*/ 0 h 407443"/>
              <a:gd name="connsiteX2" fmla="*/ 1920240 w 1920240"/>
              <a:gd name="connsiteY2" fmla="*/ 407194 h 407443"/>
              <a:gd name="connsiteX3" fmla="*/ 0 w 1920240"/>
              <a:gd name="connsiteY3" fmla="*/ 407443 h 407443"/>
              <a:gd name="connsiteX4" fmla="*/ 407877 w 1920240"/>
              <a:gd name="connsiteY4" fmla="*/ 2381 h 407443"/>
              <a:gd name="connsiteX0" fmla="*/ 407877 w 1920470"/>
              <a:gd name="connsiteY0" fmla="*/ 2381 h 407443"/>
              <a:gd name="connsiteX1" fmla="*/ 1920241 w 1920470"/>
              <a:gd name="connsiteY1" fmla="*/ 0 h 407443"/>
              <a:gd name="connsiteX2" fmla="*/ 1920240 w 1920470"/>
              <a:gd name="connsiteY2" fmla="*/ 407194 h 407443"/>
              <a:gd name="connsiteX3" fmla="*/ 0 w 1920470"/>
              <a:gd name="connsiteY3" fmla="*/ 407443 h 407443"/>
              <a:gd name="connsiteX4" fmla="*/ 407877 w 1920470"/>
              <a:gd name="connsiteY4" fmla="*/ 2381 h 407443"/>
              <a:gd name="connsiteX0" fmla="*/ 407877 w 1920470"/>
              <a:gd name="connsiteY0" fmla="*/ 0 h 407444"/>
              <a:gd name="connsiteX1" fmla="*/ 1920241 w 1920470"/>
              <a:gd name="connsiteY1" fmla="*/ 1 h 407444"/>
              <a:gd name="connsiteX2" fmla="*/ 1920240 w 1920470"/>
              <a:gd name="connsiteY2" fmla="*/ 407195 h 407444"/>
              <a:gd name="connsiteX3" fmla="*/ 0 w 1920470"/>
              <a:gd name="connsiteY3" fmla="*/ 407444 h 407444"/>
              <a:gd name="connsiteX4" fmla="*/ 407877 w 1920470"/>
              <a:gd name="connsiteY4" fmla="*/ 0 h 407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0470" h="407444">
                <a:moveTo>
                  <a:pt x="407877" y="0"/>
                </a:moveTo>
                <a:lnTo>
                  <a:pt x="1920241" y="1"/>
                </a:lnTo>
                <a:cubicBezTo>
                  <a:pt x="1921035" y="135732"/>
                  <a:pt x="1919446" y="271464"/>
                  <a:pt x="1920240" y="407195"/>
                </a:cubicBezTo>
                <a:lnTo>
                  <a:pt x="0" y="407444"/>
                </a:lnTo>
                <a:lnTo>
                  <a:pt x="40787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43788"/>
            <a:ext cx="4164330" cy="488081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4870" y="1443789"/>
            <a:ext cx="4183380" cy="48808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F71DA3-48A8-4039-BCAA-D9F1BB889820}"/>
              </a:ext>
            </a:extLst>
          </p:cNvPr>
          <p:cNvSpPr/>
          <p:nvPr userDrawn="1"/>
        </p:nvSpPr>
        <p:spPr>
          <a:xfrm rot="18900000">
            <a:off x="6909397" y="-1850503"/>
            <a:ext cx="2775490" cy="5939960"/>
          </a:xfrm>
          <a:custGeom>
            <a:avLst/>
            <a:gdLst>
              <a:gd name="connsiteX0" fmla="*/ 0 w 6614407"/>
              <a:gd name="connsiteY0" fmla="*/ 0 h 6614407"/>
              <a:gd name="connsiteX1" fmla="*/ 6614407 w 6614407"/>
              <a:gd name="connsiteY1" fmla="*/ 0 h 6614407"/>
              <a:gd name="connsiteX2" fmla="*/ 6614407 w 6614407"/>
              <a:gd name="connsiteY2" fmla="*/ 6614407 h 6614407"/>
              <a:gd name="connsiteX3" fmla="*/ 0 w 6614407"/>
              <a:gd name="connsiteY3" fmla="*/ 6614407 h 6614407"/>
              <a:gd name="connsiteX4" fmla="*/ 0 w 6614407"/>
              <a:gd name="connsiteY4" fmla="*/ 0 h 6614407"/>
              <a:gd name="connsiteX0" fmla="*/ 8821 w 6623228"/>
              <a:gd name="connsiteY0" fmla="*/ 0 h 6614407"/>
              <a:gd name="connsiteX1" fmla="*/ 6623228 w 6623228"/>
              <a:gd name="connsiteY1" fmla="*/ 0 h 6614407"/>
              <a:gd name="connsiteX2" fmla="*/ 6623228 w 6623228"/>
              <a:gd name="connsiteY2" fmla="*/ 6614407 h 6614407"/>
              <a:gd name="connsiteX3" fmla="*/ 8821 w 6623228"/>
              <a:gd name="connsiteY3" fmla="*/ 6614407 h 6614407"/>
              <a:gd name="connsiteX4" fmla="*/ 0 w 6623228"/>
              <a:gd name="connsiteY4" fmla="*/ 381372 h 6614407"/>
              <a:gd name="connsiteX5" fmla="*/ 8821 w 6623228"/>
              <a:gd name="connsiteY5" fmla="*/ 0 h 6614407"/>
              <a:gd name="connsiteX0" fmla="*/ 8821 w 6623228"/>
              <a:gd name="connsiteY0" fmla="*/ 0 h 6614407"/>
              <a:gd name="connsiteX1" fmla="*/ 2762230 w 6623228"/>
              <a:gd name="connsiteY1" fmla="*/ 3171313 h 6614407"/>
              <a:gd name="connsiteX2" fmla="*/ 6623228 w 6623228"/>
              <a:gd name="connsiteY2" fmla="*/ 6614407 h 6614407"/>
              <a:gd name="connsiteX3" fmla="*/ 8821 w 6623228"/>
              <a:gd name="connsiteY3" fmla="*/ 6614407 h 6614407"/>
              <a:gd name="connsiteX4" fmla="*/ 0 w 6623228"/>
              <a:gd name="connsiteY4" fmla="*/ 381372 h 6614407"/>
              <a:gd name="connsiteX5" fmla="*/ 8821 w 6623228"/>
              <a:gd name="connsiteY5" fmla="*/ 0 h 6614407"/>
              <a:gd name="connsiteX0" fmla="*/ 490517 w 7104924"/>
              <a:gd name="connsiteY0" fmla="*/ 0 h 6624076"/>
              <a:gd name="connsiteX1" fmla="*/ 3243926 w 7104924"/>
              <a:gd name="connsiteY1" fmla="*/ 3171313 h 6624076"/>
              <a:gd name="connsiteX2" fmla="*/ 7104924 w 7104924"/>
              <a:gd name="connsiteY2" fmla="*/ 6614407 h 6624076"/>
              <a:gd name="connsiteX3" fmla="*/ 490517 w 7104924"/>
              <a:gd name="connsiteY3" fmla="*/ 6614407 h 6624076"/>
              <a:gd name="connsiteX4" fmla="*/ 487854 w 7104924"/>
              <a:gd name="connsiteY4" fmla="*/ 5929631 h 6624076"/>
              <a:gd name="connsiteX5" fmla="*/ 481696 w 7104924"/>
              <a:gd name="connsiteY5" fmla="*/ 381372 h 6624076"/>
              <a:gd name="connsiteX6" fmla="*/ 490517 w 7104924"/>
              <a:gd name="connsiteY6" fmla="*/ 0 h 6624076"/>
              <a:gd name="connsiteX0" fmla="*/ 490517 w 7104924"/>
              <a:gd name="connsiteY0" fmla="*/ 0 h 6624076"/>
              <a:gd name="connsiteX1" fmla="*/ 3243926 w 7104924"/>
              <a:gd name="connsiteY1" fmla="*/ 3171313 h 6624076"/>
              <a:gd name="connsiteX2" fmla="*/ 7104924 w 7104924"/>
              <a:gd name="connsiteY2" fmla="*/ 6614407 h 6624076"/>
              <a:gd name="connsiteX3" fmla="*/ 490517 w 7104924"/>
              <a:gd name="connsiteY3" fmla="*/ 6614407 h 6624076"/>
              <a:gd name="connsiteX4" fmla="*/ 487854 w 7104924"/>
              <a:gd name="connsiteY4" fmla="*/ 5929631 h 6624076"/>
              <a:gd name="connsiteX5" fmla="*/ 481696 w 7104924"/>
              <a:gd name="connsiteY5" fmla="*/ 5935788 h 6624076"/>
              <a:gd name="connsiteX6" fmla="*/ 481696 w 7104924"/>
              <a:gd name="connsiteY6" fmla="*/ 381372 h 6624076"/>
              <a:gd name="connsiteX7" fmla="*/ 490517 w 7104924"/>
              <a:gd name="connsiteY7" fmla="*/ 0 h 6624076"/>
              <a:gd name="connsiteX0" fmla="*/ 9765 w 6624172"/>
              <a:gd name="connsiteY0" fmla="*/ 0 h 6614407"/>
              <a:gd name="connsiteX1" fmla="*/ 2763174 w 6624172"/>
              <a:gd name="connsiteY1" fmla="*/ 3171313 h 6614407"/>
              <a:gd name="connsiteX2" fmla="*/ 6624172 w 6624172"/>
              <a:gd name="connsiteY2" fmla="*/ 6614407 h 6614407"/>
              <a:gd name="connsiteX3" fmla="*/ 7102 w 6624172"/>
              <a:gd name="connsiteY3" fmla="*/ 5929631 h 6614407"/>
              <a:gd name="connsiteX4" fmla="*/ 944 w 6624172"/>
              <a:gd name="connsiteY4" fmla="*/ 5935788 h 6614407"/>
              <a:gd name="connsiteX5" fmla="*/ 944 w 6624172"/>
              <a:gd name="connsiteY5" fmla="*/ 381372 h 6614407"/>
              <a:gd name="connsiteX6" fmla="*/ 9765 w 6624172"/>
              <a:gd name="connsiteY6" fmla="*/ 0 h 6614407"/>
              <a:gd name="connsiteX0" fmla="*/ 9765 w 2763174"/>
              <a:gd name="connsiteY0" fmla="*/ 0 h 6321332"/>
              <a:gd name="connsiteX1" fmla="*/ 2763174 w 2763174"/>
              <a:gd name="connsiteY1" fmla="*/ 3171313 h 6321332"/>
              <a:gd name="connsiteX2" fmla="*/ 7102 w 2763174"/>
              <a:gd name="connsiteY2" fmla="*/ 5929631 h 6321332"/>
              <a:gd name="connsiteX3" fmla="*/ 944 w 2763174"/>
              <a:gd name="connsiteY3" fmla="*/ 5935788 h 6321332"/>
              <a:gd name="connsiteX4" fmla="*/ 944 w 2763174"/>
              <a:gd name="connsiteY4" fmla="*/ 381372 h 6321332"/>
              <a:gd name="connsiteX5" fmla="*/ 9765 w 2763174"/>
              <a:gd name="connsiteY5" fmla="*/ 0 h 6321332"/>
              <a:gd name="connsiteX0" fmla="*/ 944 w 2763174"/>
              <a:gd name="connsiteY0" fmla="*/ 0 h 5939960"/>
              <a:gd name="connsiteX1" fmla="*/ 2763174 w 2763174"/>
              <a:gd name="connsiteY1" fmla="*/ 2789941 h 5939960"/>
              <a:gd name="connsiteX2" fmla="*/ 7102 w 2763174"/>
              <a:gd name="connsiteY2" fmla="*/ 5548259 h 5939960"/>
              <a:gd name="connsiteX3" fmla="*/ 944 w 2763174"/>
              <a:gd name="connsiteY3" fmla="*/ 5554416 h 5939960"/>
              <a:gd name="connsiteX4" fmla="*/ 944 w 2763174"/>
              <a:gd name="connsiteY4" fmla="*/ 0 h 5939960"/>
              <a:gd name="connsiteX0" fmla="*/ 944 w 2775490"/>
              <a:gd name="connsiteY0" fmla="*/ 0 h 5939960"/>
              <a:gd name="connsiteX1" fmla="*/ 2775490 w 2775490"/>
              <a:gd name="connsiteY1" fmla="*/ 2777625 h 5939960"/>
              <a:gd name="connsiteX2" fmla="*/ 7102 w 2775490"/>
              <a:gd name="connsiteY2" fmla="*/ 5548259 h 5939960"/>
              <a:gd name="connsiteX3" fmla="*/ 944 w 2775490"/>
              <a:gd name="connsiteY3" fmla="*/ 5554416 h 5939960"/>
              <a:gd name="connsiteX4" fmla="*/ 944 w 2775490"/>
              <a:gd name="connsiteY4" fmla="*/ 0 h 5939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5490" h="5939960">
                <a:moveTo>
                  <a:pt x="944" y="0"/>
                </a:moveTo>
                <a:lnTo>
                  <a:pt x="2775490" y="2777625"/>
                </a:lnTo>
                <a:lnTo>
                  <a:pt x="7102" y="5548259"/>
                </a:lnTo>
                <a:cubicBezTo>
                  <a:pt x="5632" y="5435156"/>
                  <a:pt x="1970" y="6479126"/>
                  <a:pt x="944" y="5554416"/>
                </a:cubicBezTo>
                <a:cubicBezTo>
                  <a:pt x="-82" y="4629706"/>
                  <a:pt x="-526" y="989298"/>
                  <a:pt x="944" y="0"/>
                </a:cubicBezTo>
                <a:close/>
              </a:path>
            </a:pathLst>
          </a:custGeom>
          <a:solidFill>
            <a:srgbClr val="7BD3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56A115-FF3E-47CE-A76E-56EF68C1CD27}"/>
              </a:ext>
            </a:extLst>
          </p:cNvPr>
          <p:cNvSpPr/>
          <p:nvPr userDrawn="1"/>
        </p:nvSpPr>
        <p:spPr>
          <a:xfrm rot="18900000">
            <a:off x="5493051" y="4562809"/>
            <a:ext cx="5388188" cy="2694042"/>
          </a:xfrm>
          <a:custGeom>
            <a:avLst/>
            <a:gdLst>
              <a:gd name="connsiteX0" fmla="*/ 0 w 6614407"/>
              <a:gd name="connsiteY0" fmla="*/ 0 h 6614407"/>
              <a:gd name="connsiteX1" fmla="*/ 6614407 w 6614407"/>
              <a:gd name="connsiteY1" fmla="*/ 0 h 6614407"/>
              <a:gd name="connsiteX2" fmla="*/ 6614407 w 6614407"/>
              <a:gd name="connsiteY2" fmla="*/ 6614407 h 6614407"/>
              <a:gd name="connsiteX3" fmla="*/ 0 w 6614407"/>
              <a:gd name="connsiteY3" fmla="*/ 6614407 h 6614407"/>
              <a:gd name="connsiteX4" fmla="*/ 0 w 6614407"/>
              <a:gd name="connsiteY4" fmla="*/ 0 h 6614407"/>
              <a:gd name="connsiteX0" fmla="*/ 0 w 6614407"/>
              <a:gd name="connsiteY0" fmla="*/ 10037 h 6624444"/>
              <a:gd name="connsiteX1" fmla="*/ 1189272 w 6614407"/>
              <a:gd name="connsiteY1" fmla="*/ 0 h 6624444"/>
              <a:gd name="connsiteX2" fmla="*/ 6614407 w 6614407"/>
              <a:gd name="connsiteY2" fmla="*/ 10037 h 6624444"/>
              <a:gd name="connsiteX3" fmla="*/ 6614407 w 6614407"/>
              <a:gd name="connsiteY3" fmla="*/ 6624444 h 6624444"/>
              <a:gd name="connsiteX4" fmla="*/ 0 w 6614407"/>
              <a:gd name="connsiteY4" fmla="*/ 6624444 h 6624444"/>
              <a:gd name="connsiteX5" fmla="*/ 0 w 6614407"/>
              <a:gd name="connsiteY5" fmla="*/ 10037 h 6624444"/>
              <a:gd name="connsiteX0" fmla="*/ 0 w 6614407"/>
              <a:gd name="connsiteY0" fmla="*/ 10037 h 6624444"/>
              <a:gd name="connsiteX1" fmla="*/ 1189272 w 6614407"/>
              <a:gd name="connsiteY1" fmla="*/ 0 h 6624444"/>
              <a:gd name="connsiteX2" fmla="*/ 6614407 w 6614407"/>
              <a:gd name="connsiteY2" fmla="*/ 10037 h 6624444"/>
              <a:gd name="connsiteX3" fmla="*/ 3886462 w 6614407"/>
              <a:gd name="connsiteY3" fmla="*/ 2689552 h 6624444"/>
              <a:gd name="connsiteX4" fmla="*/ 0 w 6614407"/>
              <a:gd name="connsiteY4" fmla="*/ 6624444 h 6624444"/>
              <a:gd name="connsiteX5" fmla="*/ 0 w 6614407"/>
              <a:gd name="connsiteY5" fmla="*/ 10037 h 6624444"/>
              <a:gd name="connsiteX0" fmla="*/ 0 w 6614407"/>
              <a:gd name="connsiteY0" fmla="*/ 6624444 h 6624444"/>
              <a:gd name="connsiteX1" fmla="*/ 1189272 w 6614407"/>
              <a:gd name="connsiteY1" fmla="*/ 0 h 6624444"/>
              <a:gd name="connsiteX2" fmla="*/ 6614407 w 6614407"/>
              <a:gd name="connsiteY2" fmla="*/ 10037 h 6624444"/>
              <a:gd name="connsiteX3" fmla="*/ 3886462 w 6614407"/>
              <a:gd name="connsiteY3" fmla="*/ 2689552 h 6624444"/>
              <a:gd name="connsiteX4" fmla="*/ 0 w 6614407"/>
              <a:gd name="connsiteY4" fmla="*/ 6624444 h 6624444"/>
              <a:gd name="connsiteX0" fmla="*/ 2697190 w 5425135"/>
              <a:gd name="connsiteY0" fmla="*/ 2689552 h 2689552"/>
              <a:gd name="connsiteX1" fmla="*/ 0 w 5425135"/>
              <a:gd name="connsiteY1" fmla="*/ 0 h 2689552"/>
              <a:gd name="connsiteX2" fmla="*/ 5425135 w 5425135"/>
              <a:gd name="connsiteY2" fmla="*/ 10037 h 2689552"/>
              <a:gd name="connsiteX3" fmla="*/ 2697190 w 5425135"/>
              <a:gd name="connsiteY3" fmla="*/ 2689552 h 2689552"/>
              <a:gd name="connsiteX0" fmla="*/ 2697190 w 5388188"/>
              <a:gd name="connsiteY0" fmla="*/ 2689552 h 2689552"/>
              <a:gd name="connsiteX1" fmla="*/ 0 w 5388188"/>
              <a:gd name="connsiteY1" fmla="*/ 0 h 2689552"/>
              <a:gd name="connsiteX2" fmla="*/ 5388188 w 5388188"/>
              <a:gd name="connsiteY2" fmla="*/ 10037 h 2689552"/>
              <a:gd name="connsiteX3" fmla="*/ 2697190 w 5388188"/>
              <a:gd name="connsiteY3" fmla="*/ 2689552 h 2689552"/>
              <a:gd name="connsiteX0" fmla="*/ 2701680 w 5388188"/>
              <a:gd name="connsiteY0" fmla="*/ 2694042 h 2694042"/>
              <a:gd name="connsiteX1" fmla="*/ 0 w 5388188"/>
              <a:gd name="connsiteY1" fmla="*/ 0 h 2694042"/>
              <a:gd name="connsiteX2" fmla="*/ 5388188 w 5388188"/>
              <a:gd name="connsiteY2" fmla="*/ 10037 h 2694042"/>
              <a:gd name="connsiteX3" fmla="*/ 2701680 w 5388188"/>
              <a:gd name="connsiteY3" fmla="*/ 2694042 h 2694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88188" h="2694042">
                <a:moveTo>
                  <a:pt x="2701680" y="2694042"/>
                </a:moveTo>
                <a:lnTo>
                  <a:pt x="0" y="0"/>
                </a:lnTo>
                <a:lnTo>
                  <a:pt x="5388188" y="10037"/>
                </a:lnTo>
                <a:lnTo>
                  <a:pt x="2701680" y="2694042"/>
                </a:lnTo>
                <a:close/>
              </a:path>
            </a:pathLst>
          </a:custGeom>
          <a:solidFill>
            <a:srgbClr val="00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D9F809-02CC-433A-9D28-CE09616D692A}"/>
              </a:ext>
            </a:extLst>
          </p:cNvPr>
          <p:cNvSpPr/>
          <p:nvPr userDrawn="1"/>
        </p:nvSpPr>
        <p:spPr>
          <a:xfrm rot="18900000">
            <a:off x="8832166" y="3177167"/>
            <a:ext cx="620137" cy="615148"/>
          </a:xfrm>
          <a:custGeom>
            <a:avLst/>
            <a:gdLst>
              <a:gd name="connsiteX0" fmla="*/ 0 w 2438400"/>
              <a:gd name="connsiteY0" fmla="*/ 0 h 2438400"/>
              <a:gd name="connsiteX1" fmla="*/ 2438400 w 2438400"/>
              <a:gd name="connsiteY1" fmla="*/ 0 h 2438400"/>
              <a:gd name="connsiteX2" fmla="*/ 2438400 w 2438400"/>
              <a:gd name="connsiteY2" fmla="*/ 2438400 h 2438400"/>
              <a:gd name="connsiteX3" fmla="*/ 0 w 2438400"/>
              <a:gd name="connsiteY3" fmla="*/ 2438400 h 2438400"/>
              <a:gd name="connsiteX4" fmla="*/ 0 w 2438400"/>
              <a:gd name="connsiteY4" fmla="*/ 0 h 2438400"/>
              <a:gd name="connsiteX0" fmla="*/ 0 w 2438400"/>
              <a:gd name="connsiteY0" fmla="*/ 8953 h 2447353"/>
              <a:gd name="connsiteX1" fmla="*/ 614942 w 2438400"/>
              <a:gd name="connsiteY1" fmla="*/ 0 h 2447353"/>
              <a:gd name="connsiteX2" fmla="*/ 2438400 w 2438400"/>
              <a:gd name="connsiteY2" fmla="*/ 8953 h 2447353"/>
              <a:gd name="connsiteX3" fmla="*/ 2438400 w 2438400"/>
              <a:gd name="connsiteY3" fmla="*/ 2447353 h 2447353"/>
              <a:gd name="connsiteX4" fmla="*/ 0 w 2438400"/>
              <a:gd name="connsiteY4" fmla="*/ 2447353 h 2447353"/>
              <a:gd name="connsiteX5" fmla="*/ 0 w 2438400"/>
              <a:gd name="connsiteY5" fmla="*/ 8953 h 2447353"/>
              <a:gd name="connsiteX0" fmla="*/ 206 w 2438606"/>
              <a:gd name="connsiteY0" fmla="*/ 8953 h 2447353"/>
              <a:gd name="connsiteX1" fmla="*/ 615148 w 2438606"/>
              <a:gd name="connsiteY1" fmla="*/ 0 h 2447353"/>
              <a:gd name="connsiteX2" fmla="*/ 2438606 w 2438606"/>
              <a:gd name="connsiteY2" fmla="*/ 8953 h 2447353"/>
              <a:gd name="connsiteX3" fmla="*/ 2438606 w 2438606"/>
              <a:gd name="connsiteY3" fmla="*/ 2447353 h 2447353"/>
              <a:gd name="connsiteX4" fmla="*/ 206 w 2438606"/>
              <a:gd name="connsiteY4" fmla="*/ 2447353 h 2447353"/>
              <a:gd name="connsiteX5" fmla="*/ 0 w 2438606"/>
              <a:gd name="connsiteY5" fmla="*/ 615148 h 2447353"/>
              <a:gd name="connsiteX6" fmla="*/ 206 w 2438606"/>
              <a:gd name="connsiteY6" fmla="*/ 8953 h 2447353"/>
              <a:gd name="connsiteX0" fmla="*/ 206 w 2438606"/>
              <a:gd name="connsiteY0" fmla="*/ 8953 h 2447353"/>
              <a:gd name="connsiteX1" fmla="*/ 615148 w 2438606"/>
              <a:gd name="connsiteY1" fmla="*/ 0 h 2447353"/>
              <a:gd name="connsiteX2" fmla="*/ 2438606 w 2438606"/>
              <a:gd name="connsiteY2" fmla="*/ 8953 h 2447353"/>
              <a:gd name="connsiteX3" fmla="*/ 2438606 w 2438606"/>
              <a:gd name="connsiteY3" fmla="*/ 2447353 h 2447353"/>
              <a:gd name="connsiteX4" fmla="*/ 0 w 2438606"/>
              <a:gd name="connsiteY4" fmla="*/ 615148 h 2447353"/>
              <a:gd name="connsiteX5" fmla="*/ 206 w 2438606"/>
              <a:gd name="connsiteY5" fmla="*/ 8953 h 2447353"/>
              <a:gd name="connsiteX0" fmla="*/ 206 w 2438606"/>
              <a:gd name="connsiteY0" fmla="*/ 8953 h 615148"/>
              <a:gd name="connsiteX1" fmla="*/ 615148 w 2438606"/>
              <a:gd name="connsiteY1" fmla="*/ 0 h 615148"/>
              <a:gd name="connsiteX2" fmla="*/ 2438606 w 2438606"/>
              <a:gd name="connsiteY2" fmla="*/ 8953 h 615148"/>
              <a:gd name="connsiteX3" fmla="*/ 0 w 2438606"/>
              <a:gd name="connsiteY3" fmla="*/ 615148 h 615148"/>
              <a:gd name="connsiteX4" fmla="*/ 206 w 2438606"/>
              <a:gd name="connsiteY4" fmla="*/ 8953 h 615148"/>
              <a:gd name="connsiteX0" fmla="*/ 206 w 615148"/>
              <a:gd name="connsiteY0" fmla="*/ 8953 h 615148"/>
              <a:gd name="connsiteX1" fmla="*/ 615148 w 615148"/>
              <a:gd name="connsiteY1" fmla="*/ 0 h 615148"/>
              <a:gd name="connsiteX2" fmla="*/ 0 w 615148"/>
              <a:gd name="connsiteY2" fmla="*/ 615148 h 615148"/>
              <a:gd name="connsiteX3" fmla="*/ 206 w 615148"/>
              <a:gd name="connsiteY3" fmla="*/ 8953 h 615148"/>
              <a:gd name="connsiteX0" fmla="*/ 0 w 620136"/>
              <a:gd name="connsiteY0" fmla="*/ 8952 h 615148"/>
              <a:gd name="connsiteX1" fmla="*/ 620136 w 620136"/>
              <a:gd name="connsiteY1" fmla="*/ 0 h 615148"/>
              <a:gd name="connsiteX2" fmla="*/ 4988 w 620136"/>
              <a:gd name="connsiteY2" fmla="*/ 615148 h 615148"/>
              <a:gd name="connsiteX3" fmla="*/ 0 w 620136"/>
              <a:gd name="connsiteY3" fmla="*/ 8952 h 615148"/>
              <a:gd name="connsiteX0" fmla="*/ 0 w 622732"/>
              <a:gd name="connsiteY0" fmla="*/ 6356 h 615148"/>
              <a:gd name="connsiteX1" fmla="*/ 622732 w 622732"/>
              <a:gd name="connsiteY1" fmla="*/ 0 h 615148"/>
              <a:gd name="connsiteX2" fmla="*/ 7584 w 622732"/>
              <a:gd name="connsiteY2" fmla="*/ 615148 h 615148"/>
              <a:gd name="connsiteX3" fmla="*/ 0 w 622732"/>
              <a:gd name="connsiteY3" fmla="*/ 6356 h 615148"/>
              <a:gd name="connsiteX0" fmla="*/ 0 w 625328"/>
              <a:gd name="connsiteY0" fmla="*/ 8953 h 615148"/>
              <a:gd name="connsiteX1" fmla="*/ 625328 w 625328"/>
              <a:gd name="connsiteY1" fmla="*/ 0 h 615148"/>
              <a:gd name="connsiteX2" fmla="*/ 10180 w 625328"/>
              <a:gd name="connsiteY2" fmla="*/ 615148 h 615148"/>
              <a:gd name="connsiteX3" fmla="*/ 0 w 625328"/>
              <a:gd name="connsiteY3" fmla="*/ 8953 h 615148"/>
              <a:gd name="connsiteX0" fmla="*/ 0 w 627925"/>
              <a:gd name="connsiteY0" fmla="*/ 11550 h 615148"/>
              <a:gd name="connsiteX1" fmla="*/ 627925 w 627925"/>
              <a:gd name="connsiteY1" fmla="*/ 0 h 615148"/>
              <a:gd name="connsiteX2" fmla="*/ 12777 w 627925"/>
              <a:gd name="connsiteY2" fmla="*/ 615148 h 615148"/>
              <a:gd name="connsiteX3" fmla="*/ 0 w 627925"/>
              <a:gd name="connsiteY3" fmla="*/ 11550 h 615148"/>
              <a:gd name="connsiteX0" fmla="*/ 1 w 625330"/>
              <a:gd name="connsiteY0" fmla="*/ 8953 h 615148"/>
              <a:gd name="connsiteX1" fmla="*/ 625330 w 625330"/>
              <a:gd name="connsiteY1" fmla="*/ 0 h 615148"/>
              <a:gd name="connsiteX2" fmla="*/ 10182 w 625330"/>
              <a:gd name="connsiteY2" fmla="*/ 615148 h 615148"/>
              <a:gd name="connsiteX3" fmla="*/ 1 w 625330"/>
              <a:gd name="connsiteY3" fmla="*/ 8953 h 615148"/>
              <a:gd name="connsiteX0" fmla="*/ 1 w 620137"/>
              <a:gd name="connsiteY0" fmla="*/ 8953 h 615148"/>
              <a:gd name="connsiteX1" fmla="*/ 620137 w 620137"/>
              <a:gd name="connsiteY1" fmla="*/ 0 h 615148"/>
              <a:gd name="connsiteX2" fmla="*/ 4989 w 620137"/>
              <a:gd name="connsiteY2" fmla="*/ 615148 h 615148"/>
              <a:gd name="connsiteX3" fmla="*/ 1 w 620137"/>
              <a:gd name="connsiteY3" fmla="*/ 8953 h 615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0137" h="615148">
                <a:moveTo>
                  <a:pt x="1" y="8953"/>
                </a:moveTo>
                <a:lnTo>
                  <a:pt x="620137" y="0"/>
                </a:lnTo>
                <a:lnTo>
                  <a:pt x="4989" y="615148"/>
                </a:lnTo>
                <a:cubicBezTo>
                  <a:pt x="5058" y="413083"/>
                  <a:pt x="-68" y="211018"/>
                  <a:pt x="1" y="895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536AE8C-9A97-4328-A334-5B1A024609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1400" y="6464914"/>
            <a:ext cx="1463040" cy="240686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760" userDrawn="1">
          <p15:clr>
            <a:srgbClr val="FBAE40"/>
          </p15:clr>
        </p15:guide>
        <p15:guide id="2" orient="horz" pos="4320" userDrawn="1">
          <p15:clr>
            <a:srgbClr val="FBAE40"/>
          </p15:clr>
        </p15:guide>
        <p15:guide id="3" orient="horz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6346340-A489-4333-BAC9-2C6A0908CFBD}"/>
              </a:ext>
            </a:extLst>
          </p:cNvPr>
          <p:cNvSpPr/>
          <p:nvPr userDrawn="1"/>
        </p:nvSpPr>
        <p:spPr>
          <a:xfrm>
            <a:off x="-18197" y="1"/>
            <a:ext cx="9162197" cy="6868632"/>
          </a:xfrm>
          <a:custGeom>
            <a:avLst/>
            <a:gdLst>
              <a:gd name="connsiteX0" fmla="*/ 0 w 6432698"/>
              <a:gd name="connsiteY0" fmla="*/ 5241851 h 5252484"/>
              <a:gd name="connsiteX1" fmla="*/ 4986670 w 6432698"/>
              <a:gd name="connsiteY1" fmla="*/ 0 h 5252484"/>
              <a:gd name="connsiteX2" fmla="*/ 6422065 w 6432698"/>
              <a:gd name="connsiteY2" fmla="*/ 1509823 h 5252484"/>
              <a:gd name="connsiteX3" fmla="*/ 6432698 w 6432698"/>
              <a:gd name="connsiteY3" fmla="*/ 5252484 h 5252484"/>
              <a:gd name="connsiteX4" fmla="*/ 0 w 6432698"/>
              <a:gd name="connsiteY4" fmla="*/ 5241851 h 5252484"/>
              <a:gd name="connsiteX0" fmla="*/ 0 w 6453029"/>
              <a:gd name="connsiteY0" fmla="*/ 5252288 h 5252484"/>
              <a:gd name="connsiteX1" fmla="*/ 5007001 w 6453029"/>
              <a:gd name="connsiteY1" fmla="*/ 0 h 5252484"/>
              <a:gd name="connsiteX2" fmla="*/ 6442396 w 6453029"/>
              <a:gd name="connsiteY2" fmla="*/ 1509823 h 5252484"/>
              <a:gd name="connsiteX3" fmla="*/ 6453029 w 6453029"/>
              <a:gd name="connsiteY3" fmla="*/ 5252484 h 5252484"/>
              <a:gd name="connsiteX4" fmla="*/ 0 w 6453029"/>
              <a:gd name="connsiteY4" fmla="*/ 5252288 h 5252484"/>
              <a:gd name="connsiteX0" fmla="*/ 0 w 6453029"/>
              <a:gd name="connsiteY0" fmla="*/ 5252288 h 5252484"/>
              <a:gd name="connsiteX1" fmla="*/ 5007001 w 6453029"/>
              <a:gd name="connsiteY1" fmla="*/ 0 h 5252484"/>
              <a:gd name="connsiteX2" fmla="*/ 6451716 w 6453029"/>
              <a:gd name="connsiteY2" fmla="*/ 1509823 h 5252484"/>
              <a:gd name="connsiteX3" fmla="*/ 6453029 w 6453029"/>
              <a:gd name="connsiteY3" fmla="*/ 5252484 h 5252484"/>
              <a:gd name="connsiteX4" fmla="*/ 0 w 6453029"/>
              <a:gd name="connsiteY4" fmla="*/ 5252288 h 5252484"/>
              <a:gd name="connsiteX0" fmla="*/ 0 w 6453029"/>
              <a:gd name="connsiteY0" fmla="*/ 5252288 h 5252484"/>
              <a:gd name="connsiteX1" fmla="*/ 198841 w 6453029"/>
              <a:gd name="connsiteY1" fmla="*/ 5040841 h 5252484"/>
              <a:gd name="connsiteX2" fmla="*/ 5007001 w 6453029"/>
              <a:gd name="connsiteY2" fmla="*/ 0 h 5252484"/>
              <a:gd name="connsiteX3" fmla="*/ 6451716 w 6453029"/>
              <a:gd name="connsiteY3" fmla="*/ 1509823 h 5252484"/>
              <a:gd name="connsiteX4" fmla="*/ 6453029 w 6453029"/>
              <a:gd name="connsiteY4" fmla="*/ 5252484 h 5252484"/>
              <a:gd name="connsiteX5" fmla="*/ 0 w 6453029"/>
              <a:gd name="connsiteY5" fmla="*/ 5252288 h 5252484"/>
              <a:gd name="connsiteX0" fmla="*/ 0 w 6285256"/>
              <a:gd name="connsiteY0" fmla="*/ 5252288 h 5252484"/>
              <a:gd name="connsiteX1" fmla="*/ 31068 w 6285256"/>
              <a:gd name="connsiteY1" fmla="*/ 5040841 h 5252484"/>
              <a:gd name="connsiteX2" fmla="*/ 4839228 w 6285256"/>
              <a:gd name="connsiteY2" fmla="*/ 0 h 5252484"/>
              <a:gd name="connsiteX3" fmla="*/ 6283943 w 6285256"/>
              <a:gd name="connsiteY3" fmla="*/ 1509823 h 5252484"/>
              <a:gd name="connsiteX4" fmla="*/ 6285256 w 6285256"/>
              <a:gd name="connsiteY4" fmla="*/ 5252484 h 5252484"/>
              <a:gd name="connsiteX5" fmla="*/ 0 w 6285256"/>
              <a:gd name="connsiteY5" fmla="*/ 5252288 h 5252484"/>
              <a:gd name="connsiteX0" fmla="*/ 0 w 6257294"/>
              <a:gd name="connsiteY0" fmla="*/ 5252288 h 5252484"/>
              <a:gd name="connsiteX1" fmla="*/ 3106 w 6257294"/>
              <a:gd name="connsiteY1" fmla="*/ 5040841 h 5252484"/>
              <a:gd name="connsiteX2" fmla="*/ 4811266 w 6257294"/>
              <a:gd name="connsiteY2" fmla="*/ 0 h 5252484"/>
              <a:gd name="connsiteX3" fmla="*/ 6255981 w 6257294"/>
              <a:gd name="connsiteY3" fmla="*/ 1509823 h 5252484"/>
              <a:gd name="connsiteX4" fmla="*/ 6257294 w 6257294"/>
              <a:gd name="connsiteY4" fmla="*/ 5252484 h 5252484"/>
              <a:gd name="connsiteX5" fmla="*/ 0 w 6257294"/>
              <a:gd name="connsiteY5" fmla="*/ 5252288 h 5252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7294" h="5252484">
                <a:moveTo>
                  <a:pt x="0" y="5252288"/>
                </a:moveTo>
                <a:cubicBezTo>
                  <a:pt x="1035" y="5181806"/>
                  <a:pt x="2071" y="5111323"/>
                  <a:pt x="3106" y="5040841"/>
                </a:cubicBezTo>
                <a:lnTo>
                  <a:pt x="4811266" y="0"/>
                </a:lnTo>
                <a:lnTo>
                  <a:pt x="6255981" y="1509823"/>
                </a:lnTo>
                <a:cubicBezTo>
                  <a:pt x="6259525" y="2757377"/>
                  <a:pt x="6253750" y="4004930"/>
                  <a:pt x="6257294" y="5252484"/>
                </a:cubicBezTo>
                <a:lnTo>
                  <a:pt x="0" y="525228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B54077-DDC4-8645-A9B4-3523D661A7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5257800" cy="15562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4D2A9E-90E1-4C68-8BED-A1C930F16D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1400" y="6464914"/>
            <a:ext cx="1463040" cy="24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19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73239" y="0"/>
            <a:ext cx="4470763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" y="457200"/>
            <a:ext cx="418338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" y="1447800"/>
            <a:ext cx="4183380" cy="4876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arge Text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 sz="2800"/>
            </a:lvl1pPr>
            <a:lvl2pPr marL="0" indent="0">
              <a:spcBef>
                <a:spcPts val="1600"/>
              </a:spcBef>
              <a:buFontTx/>
              <a:buNone/>
              <a:defRPr sz="3600"/>
            </a:lvl2pPr>
            <a:lvl3pPr marL="180970" indent="-180970">
              <a:spcBef>
                <a:spcPts val="1600"/>
              </a:spcBef>
              <a:buFontTx/>
              <a:buNone/>
              <a:tabLst/>
              <a:defRPr sz="3600"/>
            </a:lvl3pPr>
            <a:lvl4pPr marL="1371566" indent="-431789">
              <a:spcBef>
                <a:spcPts val="1200"/>
              </a:spcBef>
              <a:buFont typeface=".AppleSystemUIFont" charset="-120"/>
              <a:buChar char="—"/>
              <a:tabLst/>
              <a:defRPr sz="2000" i="1"/>
            </a:lvl4pPr>
            <a:lvl5pPr marL="290506" indent="-290506">
              <a:spcBef>
                <a:spcPts val="800"/>
              </a:spcBef>
              <a:buFont typeface="Arial" charset="0"/>
              <a:buChar char="•"/>
              <a:tabLst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1C606-101D-4EB3-B69F-205E75363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1400" y="6464914"/>
            <a:ext cx="1463040" cy="2406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wo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 wo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164330" cy="4876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4870" y="1447800"/>
            <a:ext cx="4183380" cy="4876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9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gn Off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0D969D6-C2D5-4D9D-AFBB-F42DA076BF4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12700" y="-6350"/>
            <a:ext cx="9164588" cy="9975787"/>
            <a:chOff x="-1520427" y="-1126067"/>
            <a:chExt cx="12210969" cy="13301045"/>
          </a:xfrm>
        </p:grpSpPr>
        <p:sp>
          <p:nvSpPr>
            <p:cNvPr id="7" name="Freeform 25">
              <a:extLst>
                <a:ext uri="{FF2B5EF4-FFF2-40B4-BE49-F238E27FC236}">
                  <a16:creationId xmlns:a16="http://schemas.microsoft.com/office/drawing/2014/main" id="{A9473FB1-6352-41BE-9184-F235E997E395}"/>
                </a:ext>
              </a:extLst>
            </p:cNvPr>
            <p:cNvSpPr/>
            <p:nvPr userDrawn="1"/>
          </p:nvSpPr>
          <p:spPr>
            <a:xfrm rot="2700000">
              <a:off x="2698180" y="1543147"/>
              <a:ext cx="3771707" cy="3771707"/>
            </a:xfrm>
            <a:custGeom>
              <a:avLst/>
              <a:gdLst>
                <a:gd name="connsiteX0" fmla="*/ 0 w 3771707"/>
                <a:gd name="connsiteY0" fmla="*/ 0 h 3771707"/>
                <a:gd name="connsiteX1" fmla="*/ 3771707 w 3771707"/>
                <a:gd name="connsiteY1" fmla="*/ 0 h 3771707"/>
                <a:gd name="connsiteX2" fmla="*/ 3771707 w 3771707"/>
                <a:gd name="connsiteY2" fmla="*/ 3771707 h 3771707"/>
                <a:gd name="connsiteX3" fmla="*/ 0 w 3771707"/>
                <a:gd name="connsiteY3" fmla="*/ 3771707 h 3771707"/>
                <a:gd name="connsiteX4" fmla="*/ 0 w 3771707"/>
                <a:gd name="connsiteY4" fmla="*/ 0 h 3771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1707" h="3771707">
                  <a:moveTo>
                    <a:pt x="0" y="0"/>
                  </a:moveTo>
                  <a:lnTo>
                    <a:pt x="3771707" y="0"/>
                  </a:lnTo>
                  <a:lnTo>
                    <a:pt x="3771707" y="3771707"/>
                  </a:lnTo>
                  <a:lnTo>
                    <a:pt x="0" y="37717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0A2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30">
              <a:extLst>
                <a:ext uri="{FF2B5EF4-FFF2-40B4-BE49-F238E27FC236}">
                  <a16:creationId xmlns:a16="http://schemas.microsoft.com/office/drawing/2014/main" id="{5E9261BD-87AD-40AA-B48E-0203E9827276}"/>
                </a:ext>
              </a:extLst>
            </p:cNvPr>
            <p:cNvSpPr/>
            <p:nvPr userDrawn="1"/>
          </p:nvSpPr>
          <p:spPr>
            <a:xfrm>
              <a:off x="-1520427" y="-1126067"/>
              <a:ext cx="12210969" cy="4555067"/>
            </a:xfrm>
            <a:custGeom>
              <a:avLst/>
              <a:gdLst>
                <a:gd name="connsiteX0" fmla="*/ 0 w 12191998"/>
                <a:gd name="connsiteY0" fmla="*/ 0 h 3429000"/>
                <a:gd name="connsiteX1" fmla="*/ 12191998 w 12191998"/>
                <a:gd name="connsiteY1" fmla="*/ 0 h 3429000"/>
                <a:gd name="connsiteX2" fmla="*/ 8762999 w 12191998"/>
                <a:gd name="connsiteY2" fmla="*/ 3429000 h 3429000"/>
                <a:gd name="connsiteX3" fmla="*/ 6095999 w 12191998"/>
                <a:gd name="connsiteY3" fmla="*/ 762000 h 3429000"/>
                <a:gd name="connsiteX4" fmla="*/ 3429000 w 12191998"/>
                <a:gd name="connsiteY4" fmla="*/ 3429000 h 3429000"/>
                <a:gd name="connsiteX5" fmla="*/ 0 w 12191998"/>
                <a:gd name="connsiteY5" fmla="*/ 0 h 3429000"/>
                <a:gd name="connsiteX0" fmla="*/ 0 w 12191998"/>
                <a:gd name="connsiteY0" fmla="*/ 8467 h 3437467"/>
                <a:gd name="connsiteX1" fmla="*/ 11210546 w 12191998"/>
                <a:gd name="connsiteY1" fmla="*/ 0 h 3437467"/>
                <a:gd name="connsiteX2" fmla="*/ 12191998 w 12191998"/>
                <a:gd name="connsiteY2" fmla="*/ 8467 h 3437467"/>
                <a:gd name="connsiteX3" fmla="*/ 8762999 w 12191998"/>
                <a:gd name="connsiteY3" fmla="*/ 3437467 h 3437467"/>
                <a:gd name="connsiteX4" fmla="*/ 6095999 w 12191998"/>
                <a:gd name="connsiteY4" fmla="*/ 770467 h 3437467"/>
                <a:gd name="connsiteX5" fmla="*/ 3429000 w 12191998"/>
                <a:gd name="connsiteY5" fmla="*/ 3437467 h 3437467"/>
                <a:gd name="connsiteX6" fmla="*/ 0 w 12191998"/>
                <a:gd name="connsiteY6" fmla="*/ 8467 h 3437467"/>
                <a:gd name="connsiteX0" fmla="*/ 0 w 12200459"/>
                <a:gd name="connsiteY0" fmla="*/ 1126067 h 4555067"/>
                <a:gd name="connsiteX1" fmla="*/ 12200459 w 12200459"/>
                <a:gd name="connsiteY1" fmla="*/ 0 h 4555067"/>
                <a:gd name="connsiteX2" fmla="*/ 12191998 w 12200459"/>
                <a:gd name="connsiteY2" fmla="*/ 1126067 h 4555067"/>
                <a:gd name="connsiteX3" fmla="*/ 8762999 w 12200459"/>
                <a:gd name="connsiteY3" fmla="*/ 4555067 h 4555067"/>
                <a:gd name="connsiteX4" fmla="*/ 6095999 w 12200459"/>
                <a:gd name="connsiteY4" fmla="*/ 1888067 h 4555067"/>
                <a:gd name="connsiteX5" fmla="*/ 3429000 w 12200459"/>
                <a:gd name="connsiteY5" fmla="*/ 4555067 h 4555067"/>
                <a:gd name="connsiteX6" fmla="*/ 0 w 12200459"/>
                <a:gd name="connsiteY6" fmla="*/ 1126067 h 4555067"/>
                <a:gd name="connsiteX0" fmla="*/ 0 w 12200459"/>
                <a:gd name="connsiteY0" fmla="*/ 1126067 h 4555067"/>
                <a:gd name="connsiteX1" fmla="*/ 1006834 w 12200459"/>
                <a:gd name="connsiteY1" fmla="*/ 1024466 h 4555067"/>
                <a:gd name="connsiteX2" fmla="*/ 12200459 w 12200459"/>
                <a:gd name="connsiteY2" fmla="*/ 0 h 4555067"/>
                <a:gd name="connsiteX3" fmla="*/ 12191998 w 12200459"/>
                <a:gd name="connsiteY3" fmla="*/ 1126067 h 4555067"/>
                <a:gd name="connsiteX4" fmla="*/ 8762999 w 12200459"/>
                <a:gd name="connsiteY4" fmla="*/ 4555067 h 4555067"/>
                <a:gd name="connsiteX5" fmla="*/ 6095999 w 12200459"/>
                <a:gd name="connsiteY5" fmla="*/ 1888067 h 4555067"/>
                <a:gd name="connsiteX6" fmla="*/ 3429000 w 12200459"/>
                <a:gd name="connsiteY6" fmla="*/ 4555067 h 4555067"/>
                <a:gd name="connsiteX7" fmla="*/ 0 w 12200459"/>
                <a:gd name="connsiteY7" fmla="*/ 1126067 h 4555067"/>
                <a:gd name="connsiteX0" fmla="*/ 8461 w 12208920"/>
                <a:gd name="connsiteY0" fmla="*/ 1126067 h 4555067"/>
                <a:gd name="connsiteX1" fmla="*/ 0 w 12208920"/>
                <a:gd name="connsiteY1" fmla="*/ 0 h 4555067"/>
                <a:gd name="connsiteX2" fmla="*/ 12208920 w 12208920"/>
                <a:gd name="connsiteY2" fmla="*/ 0 h 4555067"/>
                <a:gd name="connsiteX3" fmla="*/ 12200459 w 12208920"/>
                <a:gd name="connsiteY3" fmla="*/ 1126067 h 4555067"/>
                <a:gd name="connsiteX4" fmla="*/ 8771460 w 12208920"/>
                <a:gd name="connsiteY4" fmla="*/ 4555067 h 4555067"/>
                <a:gd name="connsiteX5" fmla="*/ 6104460 w 12208920"/>
                <a:gd name="connsiteY5" fmla="*/ 1888067 h 4555067"/>
                <a:gd name="connsiteX6" fmla="*/ 3437461 w 12208920"/>
                <a:gd name="connsiteY6" fmla="*/ 4555067 h 4555067"/>
                <a:gd name="connsiteX7" fmla="*/ 8461 w 12208920"/>
                <a:gd name="connsiteY7" fmla="*/ 1126067 h 4555067"/>
                <a:gd name="connsiteX0" fmla="*/ 8461 w 12210969"/>
                <a:gd name="connsiteY0" fmla="*/ 1126067 h 4555067"/>
                <a:gd name="connsiteX1" fmla="*/ 0 w 12210969"/>
                <a:gd name="connsiteY1" fmla="*/ 0 h 4555067"/>
                <a:gd name="connsiteX2" fmla="*/ 12208920 w 12210969"/>
                <a:gd name="connsiteY2" fmla="*/ 0 h 4555067"/>
                <a:gd name="connsiteX3" fmla="*/ 12210286 w 12210969"/>
                <a:gd name="connsiteY3" fmla="*/ 1126066 h 4555067"/>
                <a:gd name="connsiteX4" fmla="*/ 8771460 w 12210969"/>
                <a:gd name="connsiteY4" fmla="*/ 4555067 h 4555067"/>
                <a:gd name="connsiteX5" fmla="*/ 6104460 w 12210969"/>
                <a:gd name="connsiteY5" fmla="*/ 1888067 h 4555067"/>
                <a:gd name="connsiteX6" fmla="*/ 3437461 w 12210969"/>
                <a:gd name="connsiteY6" fmla="*/ 4555067 h 4555067"/>
                <a:gd name="connsiteX7" fmla="*/ 8461 w 12210969"/>
                <a:gd name="connsiteY7" fmla="*/ 1126067 h 455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10969" h="4555067">
                  <a:moveTo>
                    <a:pt x="8461" y="1126067"/>
                  </a:moveTo>
                  <a:cubicBezTo>
                    <a:pt x="5641" y="750711"/>
                    <a:pt x="2820" y="375356"/>
                    <a:pt x="0" y="0"/>
                  </a:cubicBezTo>
                  <a:lnTo>
                    <a:pt x="12208920" y="0"/>
                  </a:lnTo>
                  <a:cubicBezTo>
                    <a:pt x="12206100" y="375356"/>
                    <a:pt x="12213106" y="750710"/>
                    <a:pt x="12210286" y="1126066"/>
                  </a:cubicBezTo>
                  <a:lnTo>
                    <a:pt x="8771460" y="4555067"/>
                  </a:lnTo>
                  <a:lnTo>
                    <a:pt x="6104460" y="1888067"/>
                  </a:lnTo>
                  <a:lnTo>
                    <a:pt x="3437461" y="4555067"/>
                  </a:lnTo>
                  <a:lnTo>
                    <a:pt x="8461" y="112606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reeform 35">
              <a:extLst>
                <a:ext uri="{FF2B5EF4-FFF2-40B4-BE49-F238E27FC236}">
                  <a16:creationId xmlns:a16="http://schemas.microsoft.com/office/drawing/2014/main" id="{AE53FA20-BABF-4915-A7C4-8532CA2A68C7}"/>
                </a:ext>
              </a:extLst>
            </p:cNvPr>
            <p:cNvSpPr/>
            <p:nvPr userDrawn="1"/>
          </p:nvSpPr>
          <p:spPr>
            <a:xfrm rot="2700000">
              <a:off x="-144142" y="2713699"/>
              <a:ext cx="9453738" cy="9468819"/>
            </a:xfrm>
            <a:custGeom>
              <a:avLst/>
              <a:gdLst>
                <a:gd name="connsiteX0" fmla="*/ 1 w 8621046"/>
                <a:gd name="connsiteY0" fmla="*/ 3771707 h 8621046"/>
                <a:gd name="connsiteX1" fmla="*/ 3771707 w 8621046"/>
                <a:gd name="connsiteY1" fmla="*/ 3771707 h 8621046"/>
                <a:gd name="connsiteX2" fmla="*/ 3771708 w 8621046"/>
                <a:gd name="connsiteY2" fmla="*/ 0 h 8621046"/>
                <a:gd name="connsiteX3" fmla="*/ 8621046 w 8621046"/>
                <a:gd name="connsiteY3" fmla="*/ 0 h 8621046"/>
                <a:gd name="connsiteX4" fmla="*/ 0 w 8621046"/>
                <a:gd name="connsiteY4" fmla="*/ 8621046 h 8621046"/>
                <a:gd name="connsiteX5" fmla="*/ 1 w 8621046"/>
                <a:gd name="connsiteY5" fmla="*/ 3771707 h 8621046"/>
                <a:gd name="connsiteX0" fmla="*/ 1 w 8621046"/>
                <a:gd name="connsiteY0" fmla="*/ 3771707 h 8621046"/>
                <a:gd name="connsiteX1" fmla="*/ 3771707 w 8621046"/>
                <a:gd name="connsiteY1" fmla="*/ 3771707 h 8621046"/>
                <a:gd name="connsiteX2" fmla="*/ 3771708 w 8621046"/>
                <a:gd name="connsiteY2" fmla="*/ 0 h 8621046"/>
                <a:gd name="connsiteX3" fmla="*/ 8621046 w 8621046"/>
                <a:gd name="connsiteY3" fmla="*/ 0 h 8621046"/>
                <a:gd name="connsiteX4" fmla="*/ 737962 w 8621046"/>
                <a:gd name="connsiteY4" fmla="*/ 7874261 h 8621046"/>
                <a:gd name="connsiteX5" fmla="*/ 0 w 8621046"/>
                <a:gd name="connsiteY5" fmla="*/ 8621046 h 8621046"/>
                <a:gd name="connsiteX6" fmla="*/ 1 w 8621046"/>
                <a:gd name="connsiteY6" fmla="*/ 3771707 h 8621046"/>
                <a:gd name="connsiteX0" fmla="*/ 1 w 8621046"/>
                <a:gd name="connsiteY0" fmla="*/ 3771707 h 8621046"/>
                <a:gd name="connsiteX1" fmla="*/ 3771707 w 8621046"/>
                <a:gd name="connsiteY1" fmla="*/ 3771707 h 8621046"/>
                <a:gd name="connsiteX2" fmla="*/ 3771708 w 8621046"/>
                <a:gd name="connsiteY2" fmla="*/ 0 h 8621046"/>
                <a:gd name="connsiteX3" fmla="*/ 8621046 w 8621046"/>
                <a:gd name="connsiteY3" fmla="*/ 0 h 8621046"/>
                <a:gd name="connsiteX4" fmla="*/ 7809473 w 8621046"/>
                <a:gd name="connsiteY4" fmla="*/ 796397 h 8621046"/>
                <a:gd name="connsiteX5" fmla="*/ 737962 w 8621046"/>
                <a:gd name="connsiteY5" fmla="*/ 7874261 h 8621046"/>
                <a:gd name="connsiteX6" fmla="*/ 0 w 8621046"/>
                <a:gd name="connsiteY6" fmla="*/ 8621046 h 8621046"/>
                <a:gd name="connsiteX7" fmla="*/ 1 w 8621046"/>
                <a:gd name="connsiteY7" fmla="*/ 3771707 h 8621046"/>
                <a:gd name="connsiteX0" fmla="*/ 1 w 9375910"/>
                <a:gd name="connsiteY0" fmla="*/ 3771707 h 8621046"/>
                <a:gd name="connsiteX1" fmla="*/ 3771707 w 9375910"/>
                <a:gd name="connsiteY1" fmla="*/ 3771707 h 8621046"/>
                <a:gd name="connsiteX2" fmla="*/ 3771708 w 9375910"/>
                <a:gd name="connsiteY2" fmla="*/ 0 h 8621046"/>
                <a:gd name="connsiteX3" fmla="*/ 8621046 w 9375910"/>
                <a:gd name="connsiteY3" fmla="*/ 0 h 8621046"/>
                <a:gd name="connsiteX4" fmla="*/ 9375910 w 9375910"/>
                <a:gd name="connsiteY4" fmla="*/ 751351 h 8621046"/>
                <a:gd name="connsiteX5" fmla="*/ 737962 w 9375910"/>
                <a:gd name="connsiteY5" fmla="*/ 7874261 h 8621046"/>
                <a:gd name="connsiteX6" fmla="*/ 0 w 9375910"/>
                <a:gd name="connsiteY6" fmla="*/ 8621046 h 8621046"/>
                <a:gd name="connsiteX7" fmla="*/ 1 w 9375910"/>
                <a:gd name="connsiteY7" fmla="*/ 3771707 h 8621046"/>
                <a:gd name="connsiteX0" fmla="*/ 1 w 9375910"/>
                <a:gd name="connsiteY0" fmla="*/ 3771707 h 9355149"/>
                <a:gd name="connsiteX1" fmla="*/ 3771707 w 9375910"/>
                <a:gd name="connsiteY1" fmla="*/ 3771707 h 9355149"/>
                <a:gd name="connsiteX2" fmla="*/ 3771708 w 9375910"/>
                <a:gd name="connsiteY2" fmla="*/ 0 h 9355149"/>
                <a:gd name="connsiteX3" fmla="*/ 8621046 w 9375910"/>
                <a:gd name="connsiteY3" fmla="*/ 0 h 9355149"/>
                <a:gd name="connsiteX4" fmla="*/ 9375910 w 9375910"/>
                <a:gd name="connsiteY4" fmla="*/ 751351 h 9355149"/>
                <a:gd name="connsiteX5" fmla="*/ 754868 w 9375910"/>
                <a:gd name="connsiteY5" fmla="*/ 9355150 h 9355149"/>
                <a:gd name="connsiteX6" fmla="*/ 0 w 9375910"/>
                <a:gd name="connsiteY6" fmla="*/ 8621046 h 9355149"/>
                <a:gd name="connsiteX7" fmla="*/ 1 w 9375910"/>
                <a:gd name="connsiteY7" fmla="*/ 3771707 h 9355149"/>
                <a:gd name="connsiteX0" fmla="*/ 1 w 9375910"/>
                <a:gd name="connsiteY0" fmla="*/ 3771707 h 9444891"/>
                <a:gd name="connsiteX1" fmla="*/ 3771707 w 9375910"/>
                <a:gd name="connsiteY1" fmla="*/ 3771707 h 9444891"/>
                <a:gd name="connsiteX2" fmla="*/ 3771708 w 9375910"/>
                <a:gd name="connsiteY2" fmla="*/ 0 h 9444891"/>
                <a:gd name="connsiteX3" fmla="*/ 8621046 w 9375910"/>
                <a:gd name="connsiteY3" fmla="*/ 0 h 9444891"/>
                <a:gd name="connsiteX4" fmla="*/ 9375910 w 9375910"/>
                <a:gd name="connsiteY4" fmla="*/ 751351 h 9444891"/>
                <a:gd name="connsiteX5" fmla="*/ 820722 w 9375910"/>
                <a:gd name="connsiteY5" fmla="*/ 9444891 h 9444891"/>
                <a:gd name="connsiteX6" fmla="*/ 0 w 9375910"/>
                <a:gd name="connsiteY6" fmla="*/ 8621046 h 9444891"/>
                <a:gd name="connsiteX7" fmla="*/ 1 w 9375910"/>
                <a:gd name="connsiteY7" fmla="*/ 3771707 h 9444891"/>
                <a:gd name="connsiteX0" fmla="*/ 1 w 9447751"/>
                <a:gd name="connsiteY0" fmla="*/ 3771707 h 9444891"/>
                <a:gd name="connsiteX1" fmla="*/ 3771707 w 9447751"/>
                <a:gd name="connsiteY1" fmla="*/ 3771707 h 9444891"/>
                <a:gd name="connsiteX2" fmla="*/ 3771708 w 9447751"/>
                <a:gd name="connsiteY2" fmla="*/ 0 h 9444891"/>
                <a:gd name="connsiteX3" fmla="*/ 8621046 w 9447751"/>
                <a:gd name="connsiteY3" fmla="*/ 0 h 9444891"/>
                <a:gd name="connsiteX4" fmla="*/ 9447751 w 9447751"/>
                <a:gd name="connsiteY4" fmla="*/ 835109 h 9444891"/>
                <a:gd name="connsiteX5" fmla="*/ 820722 w 9447751"/>
                <a:gd name="connsiteY5" fmla="*/ 9444891 h 9444891"/>
                <a:gd name="connsiteX6" fmla="*/ 0 w 9447751"/>
                <a:gd name="connsiteY6" fmla="*/ 8621046 h 9444891"/>
                <a:gd name="connsiteX7" fmla="*/ 1 w 9447751"/>
                <a:gd name="connsiteY7" fmla="*/ 3771707 h 9444891"/>
                <a:gd name="connsiteX0" fmla="*/ 1 w 9447751"/>
                <a:gd name="connsiteY0" fmla="*/ 3771707 h 9444891"/>
                <a:gd name="connsiteX1" fmla="*/ 3771707 w 9447751"/>
                <a:gd name="connsiteY1" fmla="*/ 3771707 h 9444891"/>
                <a:gd name="connsiteX2" fmla="*/ 3771708 w 9447751"/>
                <a:gd name="connsiteY2" fmla="*/ 0 h 9444891"/>
                <a:gd name="connsiteX3" fmla="*/ 8621046 w 9447751"/>
                <a:gd name="connsiteY3" fmla="*/ 0 h 9444891"/>
                <a:gd name="connsiteX4" fmla="*/ 9447751 w 9447751"/>
                <a:gd name="connsiteY4" fmla="*/ 835109 h 9444891"/>
                <a:gd name="connsiteX5" fmla="*/ 820722 w 9447751"/>
                <a:gd name="connsiteY5" fmla="*/ 9444891 h 9444891"/>
                <a:gd name="connsiteX6" fmla="*/ 0 w 9447751"/>
                <a:gd name="connsiteY6" fmla="*/ 8621046 h 9444891"/>
                <a:gd name="connsiteX7" fmla="*/ 1 w 9447751"/>
                <a:gd name="connsiteY7" fmla="*/ 3771707 h 9444891"/>
                <a:gd name="connsiteX0" fmla="*/ 1 w 9453738"/>
                <a:gd name="connsiteY0" fmla="*/ 3771707 h 9444891"/>
                <a:gd name="connsiteX1" fmla="*/ 3771707 w 9453738"/>
                <a:gd name="connsiteY1" fmla="*/ 3771707 h 9444891"/>
                <a:gd name="connsiteX2" fmla="*/ 3771708 w 9453738"/>
                <a:gd name="connsiteY2" fmla="*/ 0 h 9444891"/>
                <a:gd name="connsiteX3" fmla="*/ 8621046 w 9453738"/>
                <a:gd name="connsiteY3" fmla="*/ 0 h 9444891"/>
                <a:gd name="connsiteX4" fmla="*/ 9453738 w 9453738"/>
                <a:gd name="connsiteY4" fmla="*/ 829126 h 9444891"/>
                <a:gd name="connsiteX5" fmla="*/ 820722 w 9453738"/>
                <a:gd name="connsiteY5" fmla="*/ 9444891 h 9444891"/>
                <a:gd name="connsiteX6" fmla="*/ 0 w 9453738"/>
                <a:gd name="connsiteY6" fmla="*/ 8621046 h 9444891"/>
                <a:gd name="connsiteX7" fmla="*/ 1 w 9453738"/>
                <a:gd name="connsiteY7" fmla="*/ 3771707 h 9444891"/>
                <a:gd name="connsiteX0" fmla="*/ 1 w 9453738"/>
                <a:gd name="connsiteY0" fmla="*/ 3771707 h 9462839"/>
                <a:gd name="connsiteX1" fmla="*/ 3771707 w 9453738"/>
                <a:gd name="connsiteY1" fmla="*/ 3771707 h 9462839"/>
                <a:gd name="connsiteX2" fmla="*/ 3771708 w 9453738"/>
                <a:gd name="connsiteY2" fmla="*/ 0 h 9462839"/>
                <a:gd name="connsiteX3" fmla="*/ 8621046 w 9453738"/>
                <a:gd name="connsiteY3" fmla="*/ 0 h 9462839"/>
                <a:gd name="connsiteX4" fmla="*/ 9453738 w 9453738"/>
                <a:gd name="connsiteY4" fmla="*/ 829126 h 9462839"/>
                <a:gd name="connsiteX5" fmla="*/ 826709 w 9453738"/>
                <a:gd name="connsiteY5" fmla="*/ 9462838 h 9462839"/>
                <a:gd name="connsiteX6" fmla="*/ 0 w 9453738"/>
                <a:gd name="connsiteY6" fmla="*/ 8621046 h 9462839"/>
                <a:gd name="connsiteX7" fmla="*/ 1 w 9453738"/>
                <a:gd name="connsiteY7" fmla="*/ 3771707 h 9462839"/>
                <a:gd name="connsiteX0" fmla="*/ 1 w 9453738"/>
                <a:gd name="connsiteY0" fmla="*/ 3777690 h 9468820"/>
                <a:gd name="connsiteX1" fmla="*/ 3771707 w 9453738"/>
                <a:gd name="connsiteY1" fmla="*/ 3777690 h 9468820"/>
                <a:gd name="connsiteX2" fmla="*/ 3771708 w 9453738"/>
                <a:gd name="connsiteY2" fmla="*/ 5983 h 9468820"/>
                <a:gd name="connsiteX3" fmla="*/ 8627033 w 9453738"/>
                <a:gd name="connsiteY3" fmla="*/ 0 h 9468820"/>
                <a:gd name="connsiteX4" fmla="*/ 9453738 w 9453738"/>
                <a:gd name="connsiteY4" fmla="*/ 835109 h 9468820"/>
                <a:gd name="connsiteX5" fmla="*/ 826709 w 9453738"/>
                <a:gd name="connsiteY5" fmla="*/ 9468821 h 9468820"/>
                <a:gd name="connsiteX6" fmla="*/ 0 w 9453738"/>
                <a:gd name="connsiteY6" fmla="*/ 8627029 h 9468820"/>
                <a:gd name="connsiteX7" fmla="*/ 1 w 9453738"/>
                <a:gd name="connsiteY7" fmla="*/ 3777690 h 946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53738" h="9468820">
                  <a:moveTo>
                    <a:pt x="1" y="3777690"/>
                  </a:moveTo>
                  <a:lnTo>
                    <a:pt x="3771707" y="3777690"/>
                  </a:lnTo>
                  <a:cubicBezTo>
                    <a:pt x="3771707" y="2520454"/>
                    <a:pt x="3771708" y="1263219"/>
                    <a:pt x="3771708" y="5983"/>
                  </a:cubicBezTo>
                  <a:lnTo>
                    <a:pt x="8627033" y="0"/>
                  </a:lnTo>
                  <a:lnTo>
                    <a:pt x="9453738" y="835109"/>
                  </a:lnTo>
                  <a:lnTo>
                    <a:pt x="826709" y="9468821"/>
                  </a:lnTo>
                  <a:lnTo>
                    <a:pt x="0" y="8627029"/>
                  </a:lnTo>
                  <a:cubicBezTo>
                    <a:pt x="0" y="7010583"/>
                    <a:pt x="1" y="5394136"/>
                    <a:pt x="1" y="377769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8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667000" y="3100493"/>
            <a:ext cx="3810000" cy="814516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0339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gn Off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6B9DE5F-A0ED-4340-AFCA-A88EAD9B73DF}"/>
              </a:ext>
            </a:extLst>
          </p:cNvPr>
          <p:cNvSpPr/>
          <p:nvPr userDrawn="1"/>
        </p:nvSpPr>
        <p:spPr>
          <a:xfrm>
            <a:off x="838200" y="-304800"/>
            <a:ext cx="7467600" cy="7467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343526" y="3182299"/>
            <a:ext cx="6492240" cy="814516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967248-8E36-4DC5-8A63-E2BC1F0148E3}"/>
              </a:ext>
            </a:extLst>
          </p:cNvPr>
          <p:cNvSpPr/>
          <p:nvPr userDrawn="1"/>
        </p:nvSpPr>
        <p:spPr>
          <a:xfrm>
            <a:off x="1752600" y="-762000"/>
            <a:ext cx="5638800" cy="762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E37F45-3277-4A6F-A610-6C55CE896D6F}"/>
              </a:ext>
            </a:extLst>
          </p:cNvPr>
          <p:cNvSpPr/>
          <p:nvPr userDrawn="1"/>
        </p:nvSpPr>
        <p:spPr>
          <a:xfrm>
            <a:off x="1752600" y="6866294"/>
            <a:ext cx="5638800" cy="762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image" Target="../media/image4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.emf"/><Relationship Id="rId5" Type="http://schemas.openxmlformats.org/officeDocument/2006/relationships/image" Target="../media/image5.emf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emf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4800" y="6457950"/>
            <a:ext cx="22860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06B54077-DDC4-8645-A9B4-3523D661A7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577" y="6457950"/>
            <a:ext cx="288036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464127"/>
            <a:ext cx="8553450" cy="75507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47800"/>
            <a:ext cx="8553450" cy="4876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D717A5-11BC-4CE2-9117-E419D9333A2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91400" y="6463703"/>
            <a:ext cx="1426464" cy="23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74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9" r:id="rId2"/>
    <p:sldLayoutId id="2147483662" r:id="rId3"/>
    <p:sldLayoutId id="2147483659" r:id="rId4"/>
    <p:sldLayoutId id="2147483650" r:id="rId5"/>
    <p:sldLayoutId id="2147483652" r:id="rId6"/>
    <p:sldLayoutId id="2147483654" r:id="rId7"/>
    <p:sldLayoutId id="2147483698" r:id="rId8"/>
    <p:sldLayoutId id="2147483658" r:id="rId9"/>
    <p:sldLayoutId id="2147483655" r:id="rId10"/>
    <p:sldLayoutId id="2147483656" r:id="rId11"/>
    <p:sldLayoutId id="2147483700" r:id="rId12"/>
  </p:sldLayoutIdLst>
  <p:hf hdr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00000"/>
        </a:lnSpc>
        <a:spcBef>
          <a:spcPts val="1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13" indent="-274313" algn="l" defTabSz="914377" rtl="0" eaLnBrk="1" latinLnBrk="0" hangingPunct="1">
        <a:lnSpc>
          <a:spcPct val="100000"/>
        </a:lnSpc>
        <a:spcBef>
          <a:spcPts val="1000"/>
        </a:spcBef>
        <a:buSzPct val="65000"/>
        <a:buFontTx/>
        <a:buBlip>
          <a:blip r:embed="rId15"/>
        </a:buBlip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6" indent="-274313" algn="l" defTabSz="914377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SzPct val="100000"/>
        <a:buFont typeface=".AppleSystemUIFont" charset="-12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39" indent="-274313" algn="l" defTabSz="914377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53" indent="-274313" algn="l" defTabSz="914377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SzPct val="100000"/>
        <a:buFont typeface=".AppleSystemUIFont" charset="-12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566" indent="-274313" algn="l" defTabSz="914377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1113" indent="0" algn="l" defTabSz="914377" rtl="0" eaLnBrk="1" latinLnBrk="0" hangingPunct="1">
        <a:lnSpc>
          <a:spcPct val="100000"/>
        </a:lnSpc>
        <a:spcBef>
          <a:spcPts val="800"/>
        </a:spcBef>
        <a:buSzPct val="100000"/>
        <a:buFontTx/>
        <a:buNone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274313" indent="-274313" algn="l" defTabSz="914377" rtl="0" eaLnBrk="1" latinLnBrk="0" hangingPunct="1">
        <a:lnSpc>
          <a:spcPct val="100000"/>
        </a:lnSpc>
        <a:spcBef>
          <a:spcPts val="800"/>
        </a:spcBef>
        <a:buSzPct val="65000"/>
        <a:buFontTx/>
        <a:buBlip>
          <a:blip r:embed="rId15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26" indent="-274313" algn="l" defTabSz="914377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28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pos="5568" userDrawn="1">
          <p15:clr>
            <a:srgbClr val="F26B43"/>
          </p15:clr>
        </p15:guide>
        <p15:guide id="4" orient="horz" pos="912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  <p15:guide id="7" orient="horz" pos="76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" y="6457950"/>
            <a:ext cx="216027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81200"/>
            <a:ext cx="5155929" cy="128621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D265EF-BF45-4786-8648-8F805865D19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355449"/>
            <a:ext cx="1867511" cy="2358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21A4F4E-0732-4B59-95B9-1D5F92536F3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04800" y="342899"/>
            <a:ext cx="2221669" cy="365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347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6" r:id="rId3"/>
  </p:sldLayoutIdLst>
  <p:hf hdr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2800" b="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8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9525" indent="0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None/>
        <a:tabLst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9525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525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525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None/>
        <a:tabLst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56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1113" indent="0" algn="l" defTabSz="914377" rtl="0" eaLnBrk="1" latinLnBrk="0" hangingPunct="1">
        <a:lnSpc>
          <a:spcPct val="90000"/>
        </a:lnSpc>
        <a:spcBef>
          <a:spcPts val="800"/>
        </a:spcBef>
        <a:buSzPct val="100000"/>
        <a:buFontTx/>
        <a:buNone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274313" indent="-274313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Blip>
          <a:blip r:embed="rId7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2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28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pos="5568" userDrawn="1">
          <p15:clr>
            <a:srgbClr val="F26B43"/>
          </p15:clr>
        </p15:guide>
        <p15:guide id="4" orient="horz" pos="912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5750" y="6457950"/>
            <a:ext cx="246888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028486"/>
            <a:ext cx="6172200" cy="128621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1C1010-BE91-4706-96E6-C533C24B63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4800" y="342899"/>
            <a:ext cx="2223977" cy="3658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B3AF76-9487-45F4-8C41-8C9CC702270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97" y="6355449"/>
            <a:ext cx="1867514" cy="23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3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7" r:id="rId2"/>
  </p:sldLayoutIdLst>
  <p:hf hdr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2800" b="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8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9525" indent="0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None/>
        <a:tabLst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9525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525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525" indent="0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None/>
        <a:tabLst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56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1113" indent="0" algn="l" defTabSz="914377" rtl="0" eaLnBrk="1" latinLnBrk="0" hangingPunct="1">
        <a:lnSpc>
          <a:spcPct val="90000"/>
        </a:lnSpc>
        <a:spcBef>
          <a:spcPts val="800"/>
        </a:spcBef>
        <a:buSzPct val="100000"/>
        <a:buFontTx/>
        <a:buNone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274313" indent="-274313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Blip>
          <a:blip r:embed="rId6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2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28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pos="5568" userDrawn="1">
          <p15:clr>
            <a:srgbClr val="F26B43"/>
          </p15:clr>
        </p15:guide>
        <p15:guide id="4" orient="horz" pos="912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4800" y="6457951"/>
            <a:ext cx="22860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06B54077-DDC4-8645-A9B4-3523D661A7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7320" y="6457951"/>
            <a:ext cx="300408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4852" y="463216"/>
            <a:ext cx="5694947" cy="1556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BDD2CB-2160-4FC5-9538-4E19F87D9E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391400" y="6464914"/>
            <a:ext cx="1463040" cy="24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3564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65" r:id="rId3"/>
  </p:sldLayoutIdLst>
  <p:hf hdr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28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8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13" indent="-274313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Blip>
          <a:blip r:embed="rId6"/>
        </a:buBlip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39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53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56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1113" indent="0" algn="l" defTabSz="914377" rtl="0" eaLnBrk="1" latinLnBrk="0" hangingPunct="1">
        <a:lnSpc>
          <a:spcPct val="90000"/>
        </a:lnSpc>
        <a:spcBef>
          <a:spcPts val="800"/>
        </a:spcBef>
        <a:buSzPct val="100000"/>
        <a:buFontTx/>
        <a:buNone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274313" indent="-274313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Blip>
          <a:blip r:embed="rId6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2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8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pos="5568" userDrawn="1">
          <p15:clr>
            <a:srgbClr val="F26B43"/>
          </p15:clr>
        </p15:guide>
        <p15:guide id="4" orient="horz" pos="960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7831836" y="6345936"/>
            <a:ext cx="1062990" cy="33411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457950"/>
            <a:ext cx="22860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06B54077-DDC4-8645-A9B4-3523D661A7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3496" y="6457950"/>
            <a:ext cx="2946680" cy="228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2018 The Permanente Medical Group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5381625" cy="1556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6002618-B166-421D-93B1-69CAB29FFDA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91400" y="6463703"/>
            <a:ext cx="1426464" cy="23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7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28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8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13" indent="-274313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Blip>
          <a:blip r:embed="rId5"/>
        </a:buBlip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39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53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56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1113" indent="0" algn="l" defTabSz="914377" rtl="0" eaLnBrk="1" latinLnBrk="0" hangingPunct="1">
        <a:lnSpc>
          <a:spcPct val="90000"/>
        </a:lnSpc>
        <a:spcBef>
          <a:spcPts val="800"/>
        </a:spcBef>
        <a:buSzPct val="100000"/>
        <a:buFontTx/>
        <a:buNone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274313" indent="-274313" algn="l" defTabSz="914377" rtl="0" eaLnBrk="1" latinLnBrk="0" hangingPunct="1">
        <a:lnSpc>
          <a:spcPct val="90000"/>
        </a:lnSpc>
        <a:spcBef>
          <a:spcPts val="800"/>
        </a:spcBef>
        <a:buSzPct val="65000"/>
        <a:buFontTx/>
        <a:buBlip>
          <a:blip r:embed="rId5"/>
        </a:buBlip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26" indent="-274313" algn="l" defTabSz="914377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.AppleSystemUIFont" charset="-12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8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pos="5568" userDrawn="1">
          <p15:clr>
            <a:srgbClr val="F26B43"/>
          </p15:clr>
        </p15:guide>
        <p15:guide id="4" orient="horz" pos="936" userDrawn="1">
          <p15:clr>
            <a:srgbClr val="F26B43"/>
          </p15:clr>
        </p15:guide>
        <p15:guide id="5" orient="horz" pos="288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2020 The Permanente Medical Group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028486"/>
            <a:ext cx="5105400" cy="1286219"/>
          </a:xfrm>
        </p:spPr>
        <p:txBody>
          <a:bodyPr/>
          <a:lstStyle/>
          <a:p>
            <a:r>
              <a:rPr lang="en-US" dirty="0"/>
              <a:t>Diabetic Ketoacidosis (DKA) Subcutaneous (SQ) Protocol-Physician Education </a:t>
            </a:r>
          </a:p>
        </p:txBody>
      </p:sp>
    </p:spTree>
    <p:extLst>
      <p:ext uri="{BB962C8B-B14F-4D97-AF65-F5344CB8AC3E}">
        <p14:creationId xmlns:p14="http://schemas.microsoft.com/office/powerpoint/2010/main" val="1111770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1455F-B4E7-4283-A66C-225EE083C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we use the SQ DKA protocol?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4192D-9B8C-46D6-88AB-AD67F449F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219200"/>
            <a:ext cx="6861254" cy="4665441"/>
          </a:xfrm>
        </p:spPr>
        <p:txBody>
          <a:bodyPr>
            <a:normAutofit/>
          </a:bodyPr>
          <a:lstStyle/>
          <a:p>
            <a:r>
              <a:rPr lang="en-US" dirty="0"/>
              <a:t>Safe for patients</a:t>
            </a:r>
          </a:p>
          <a:p>
            <a:r>
              <a:rPr lang="en-US" dirty="0"/>
              <a:t>Decreases the number of required glucose checks </a:t>
            </a:r>
          </a:p>
          <a:p>
            <a:pPr lvl="1"/>
            <a:r>
              <a:rPr lang="en-US" sz="1500" dirty="0"/>
              <a:t>Less nursing work and less patient discomfort</a:t>
            </a:r>
          </a:p>
          <a:p>
            <a:r>
              <a:rPr lang="en-US" dirty="0"/>
              <a:t>Decreased hypoglycemic episodes</a:t>
            </a:r>
          </a:p>
          <a:p>
            <a:r>
              <a:rPr lang="en-US" dirty="0"/>
              <a:t>Decreases rebound hyperglycemia by introducing long-acting insulin early</a:t>
            </a:r>
          </a:p>
          <a:p>
            <a:r>
              <a:rPr lang="en-US" dirty="0"/>
              <a:t>Decreases need for ICU admission</a:t>
            </a:r>
          </a:p>
          <a:p>
            <a:r>
              <a:rPr lang="en-US" dirty="0"/>
              <a:t>Decreases 30-day readmission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3E2748-816C-442C-890B-067DAAB95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055" y="5612998"/>
            <a:ext cx="1810955" cy="27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026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32550-20A6-46A6-8429-A4B1962A8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should the patient go to ICU instead?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E5DEF-DCC6-437F-893E-9589224C8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53450" cy="5105400"/>
          </a:xfrm>
        </p:spPr>
        <p:txBody>
          <a:bodyPr>
            <a:normAutofit/>
          </a:bodyPr>
          <a:lstStyle/>
          <a:p>
            <a:r>
              <a:rPr lang="en-US" dirty="0"/>
              <a:t>Other physiological condition (e.g. septic shock) </a:t>
            </a:r>
            <a:br>
              <a:rPr lang="en-US" dirty="0"/>
            </a:br>
            <a:r>
              <a:rPr lang="en-US" dirty="0"/>
              <a:t>that requires ICU level of care</a:t>
            </a:r>
          </a:p>
          <a:p>
            <a:r>
              <a:rPr lang="en-US" dirty="0"/>
              <a:t>Patient stuporous, comatose, GCS &lt; 8 </a:t>
            </a:r>
            <a:br>
              <a:rPr lang="en-US" dirty="0"/>
            </a:br>
            <a:r>
              <a:rPr lang="en-US" dirty="0"/>
              <a:t>(concern for airway protection)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43BB08-9908-4499-8E81-02FADF5FFB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055" y="5612998"/>
            <a:ext cx="1810955" cy="27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900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Management: Tenants of Treatment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447800"/>
            <a:ext cx="8553450" cy="4876800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dirty="0">
                <a:solidFill>
                  <a:srgbClr val="003B71"/>
                </a:solidFill>
              </a:rPr>
              <a:t>Management involves: 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3B71"/>
                </a:solidFill>
              </a:rPr>
              <a:t>IV fluids</a:t>
            </a:r>
            <a:endParaRPr lang="en-US" dirty="0"/>
          </a:p>
        </p:txBody>
      </p:sp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7E284C1E-D784-46AB-931D-16FE02D84025}"/>
              </a:ext>
            </a:extLst>
          </p:cNvPr>
          <p:cNvGraphicFramePr>
            <a:graphicFrameLocks/>
          </p:cNvGraphicFramePr>
          <p:nvPr/>
        </p:nvGraphicFramePr>
        <p:xfrm>
          <a:off x="304801" y="2286557"/>
          <a:ext cx="8305799" cy="3681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437">
                  <a:extLst>
                    <a:ext uri="{9D8B030D-6E8A-4147-A177-3AD203B41FA5}">
                      <a16:colId xmlns:a16="http://schemas.microsoft.com/office/drawing/2014/main" val="3327208201"/>
                    </a:ext>
                  </a:extLst>
                </a:gridCol>
                <a:gridCol w="5405362">
                  <a:extLst>
                    <a:ext uri="{9D8B030D-6E8A-4147-A177-3AD203B41FA5}">
                      <a16:colId xmlns:a16="http://schemas.microsoft.com/office/drawing/2014/main" val="1337803185"/>
                    </a:ext>
                  </a:extLst>
                </a:gridCol>
              </a:tblGrid>
              <a:tr h="3563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Treatment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Purpose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728390420"/>
                  </a:ext>
                </a:extLst>
              </a:tr>
              <a:tr h="10299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Fluids  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Optimize perfusion + Expand interstitial and intracellular volume + reduce glucose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85369519"/>
                  </a:ext>
                </a:extLst>
              </a:tr>
              <a:tr h="7922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Electrolyte replacement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body deficits of K, Mg, and </a:t>
                      </a:r>
                      <a:r>
                        <a:rPr lang="en-US" dirty="0" err="1"/>
                        <a:t>Phos</a:t>
                      </a:r>
                      <a:endParaRPr lang="en-US" dirty="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92913630"/>
                  </a:ext>
                </a:extLst>
              </a:tr>
              <a:tr h="61504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Bicarb Therapy 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Controversial, no benefits shown 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4138586971"/>
                  </a:ext>
                </a:extLst>
              </a:tr>
              <a:tr h="8786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Insulin Therapy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Correct hyperglycemia + Halt lipolysis + ketogenesis 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6863940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9E75A2F-3838-4A11-B30A-45534BE72800}"/>
              </a:ext>
            </a:extLst>
          </p:cNvPr>
          <p:cNvSpPr/>
          <p:nvPr/>
        </p:nvSpPr>
        <p:spPr>
          <a:xfrm>
            <a:off x="1553937" y="1810209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13" lvl="1" indent="-274313" defTabSz="914377"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3B71"/>
                </a:solidFill>
              </a:rPr>
              <a:t> Insulin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0563FA-711A-4809-98A5-9DC859F8F323}"/>
              </a:ext>
            </a:extLst>
          </p:cNvPr>
          <p:cNvSpPr/>
          <p:nvPr/>
        </p:nvSpPr>
        <p:spPr>
          <a:xfrm>
            <a:off x="2914650" y="1422923"/>
            <a:ext cx="4572000" cy="7745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13" lvl="1" indent="-274313" defTabSz="914377"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3B71"/>
                </a:solidFill>
              </a:rPr>
              <a:t>Correction of electrolyte derangements</a:t>
            </a:r>
          </a:p>
          <a:p>
            <a:pPr marL="274313" lvl="1" indent="-274313" defTabSz="914377">
              <a:spcBef>
                <a:spcPts val="1000"/>
              </a:spcBef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3B71"/>
                </a:solidFill>
              </a:rPr>
              <a:t> Treatment of precipitants</a:t>
            </a:r>
          </a:p>
        </p:txBody>
      </p:sp>
    </p:spTree>
    <p:extLst>
      <p:ext uri="{BB962C8B-B14F-4D97-AF65-F5344CB8AC3E}">
        <p14:creationId xmlns:p14="http://schemas.microsoft.com/office/powerpoint/2010/main" val="3038147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AF82C3-79BD-4987-AE73-02744D5F1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203" y="1016403"/>
            <a:ext cx="6447501" cy="660361"/>
          </a:xfrm>
        </p:spPr>
        <p:txBody>
          <a:bodyPr/>
          <a:lstStyle/>
          <a:p>
            <a:r>
              <a:rPr lang="en-US" dirty="0"/>
              <a:t>DKA Treatment: Electrolytes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46E5A9E-E2D6-44A2-BCBE-7F8361FAFD87}"/>
              </a:ext>
            </a:extLst>
          </p:cNvPr>
          <p:cNvSpPr/>
          <p:nvPr/>
        </p:nvSpPr>
        <p:spPr>
          <a:xfrm>
            <a:off x="514616" y="1785896"/>
            <a:ext cx="1571688" cy="1025984"/>
          </a:xfrm>
          <a:custGeom>
            <a:avLst/>
            <a:gdLst>
              <a:gd name="connsiteX0" fmla="*/ 0 w 1209401"/>
              <a:gd name="connsiteY0" fmla="*/ 141118 h 846541"/>
              <a:gd name="connsiteX1" fmla="*/ 141118 w 1209401"/>
              <a:gd name="connsiteY1" fmla="*/ 0 h 846541"/>
              <a:gd name="connsiteX2" fmla="*/ 1068283 w 1209401"/>
              <a:gd name="connsiteY2" fmla="*/ 0 h 846541"/>
              <a:gd name="connsiteX3" fmla="*/ 1209401 w 1209401"/>
              <a:gd name="connsiteY3" fmla="*/ 141118 h 846541"/>
              <a:gd name="connsiteX4" fmla="*/ 1209401 w 1209401"/>
              <a:gd name="connsiteY4" fmla="*/ 705423 h 846541"/>
              <a:gd name="connsiteX5" fmla="*/ 1068283 w 1209401"/>
              <a:gd name="connsiteY5" fmla="*/ 846541 h 846541"/>
              <a:gd name="connsiteX6" fmla="*/ 141118 w 1209401"/>
              <a:gd name="connsiteY6" fmla="*/ 846541 h 846541"/>
              <a:gd name="connsiteX7" fmla="*/ 0 w 1209401"/>
              <a:gd name="connsiteY7" fmla="*/ 705423 h 846541"/>
              <a:gd name="connsiteX8" fmla="*/ 0 w 1209401"/>
              <a:gd name="connsiteY8" fmla="*/ 141118 h 84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9401" h="846541">
                <a:moveTo>
                  <a:pt x="0" y="141118"/>
                </a:moveTo>
                <a:cubicBezTo>
                  <a:pt x="0" y="63181"/>
                  <a:pt x="63181" y="0"/>
                  <a:pt x="141118" y="0"/>
                </a:cubicBezTo>
                <a:lnTo>
                  <a:pt x="1068283" y="0"/>
                </a:lnTo>
                <a:cubicBezTo>
                  <a:pt x="1146220" y="0"/>
                  <a:pt x="1209401" y="63181"/>
                  <a:pt x="1209401" y="141118"/>
                </a:cubicBezTo>
                <a:lnTo>
                  <a:pt x="1209401" y="705423"/>
                </a:lnTo>
                <a:cubicBezTo>
                  <a:pt x="1209401" y="783360"/>
                  <a:pt x="1146220" y="846541"/>
                  <a:pt x="1068283" y="846541"/>
                </a:cubicBezTo>
                <a:lnTo>
                  <a:pt x="141118" y="846541"/>
                </a:lnTo>
                <a:cubicBezTo>
                  <a:pt x="63181" y="846541"/>
                  <a:pt x="0" y="783360"/>
                  <a:pt x="0" y="705423"/>
                </a:cubicBezTo>
                <a:lnTo>
                  <a:pt x="0" y="14111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19" tIns="76719" rIns="76719" bIns="767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dirty="0">
                <a:solidFill>
                  <a:srgbClr val="FFFFFF"/>
                </a:solidFill>
                <a:latin typeface="Arial" panose="020B0604020202020204"/>
              </a:rPr>
              <a:t>Initial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8EE0655-D192-49A9-86DE-8FF7ABCC127C}"/>
              </a:ext>
            </a:extLst>
          </p:cNvPr>
          <p:cNvSpPr/>
          <p:nvPr/>
        </p:nvSpPr>
        <p:spPr>
          <a:xfrm>
            <a:off x="2193680" y="2052899"/>
            <a:ext cx="4315968" cy="513159"/>
          </a:xfrm>
          <a:custGeom>
            <a:avLst/>
            <a:gdLst>
              <a:gd name="connsiteX0" fmla="*/ 0 w 4170437"/>
              <a:gd name="connsiteY0" fmla="*/ 0 h 684212"/>
              <a:gd name="connsiteX1" fmla="*/ 4170437 w 4170437"/>
              <a:gd name="connsiteY1" fmla="*/ 0 h 684212"/>
              <a:gd name="connsiteX2" fmla="*/ 4170437 w 4170437"/>
              <a:gd name="connsiteY2" fmla="*/ 684212 h 684212"/>
              <a:gd name="connsiteX3" fmla="*/ 0 w 4170437"/>
              <a:gd name="connsiteY3" fmla="*/ 684212 h 684212"/>
              <a:gd name="connsiteX4" fmla="*/ 0 w 4170437"/>
              <a:gd name="connsiteY4" fmla="*/ 0 h 684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0437" h="684212">
                <a:moveTo>
                  <a:pt x="0" y="0"/>
                </a:moveTo>
                <a:lnTo>
                  <a:pt x="4170437" y="0"/>
                </a:lnTo>
                <a:lnTo>
                  <a:pt x="4170437" y="684212"/>
                </a:lnTo>
                <a:lnTo>
                  <a:pt x="0" y="68421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435" tIns="51435" rIns="51435" bIns="51435" numCol="1" spcCol="1270" anchor="ctr" anchorCtr="0">
            <a:noAutofit/>
          </a:bodyPr>
          <a:lstStyle/>
          <a:p>
            <a:pPr marL="205735" lvl="1" indent="-205735" defTabSz="685783">
              <a:spcBef>
                <a:spcPts val="750"/>
              </a:spcBef>
              <a:spcAft>
                <a:spcPct val="15000"/>
              </a:spcAft>
              <a:buSzPct val="65000"/>
              <a:buBlip>
                <a:blip r:embed="rId3"/>
              </a:buBlip>
              <a:defRPr/>
            </a:pP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Check K</a:t>
            </a:r>
            <a:r>
              <a:rPr lang="en-US" sz="1350" baseline="30000" dirty="0">
                <a:solidFill>
                  <a:srgbClr val="003B71"/>
                </a:solidFill>
                <a:latin typeface="Arial" panose="020B0604020202020204"/>
              </a:rPr>
              <a:t> +</a:t>
            </a: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 and replace if low, prior to giving insulin</a:t>
            </a:r>
          </a:p>
          <a:p>
            <a:pPr marL="548635" lvl="2" indent="-205735" defTabSz="685783">
              <a:spcBef>
                <a:spcPts val="750"/>
              </a:spcBef>
              <a:spcAft>
                <a:spcPct val="15000"/>
              </a:spcAft>
              <a:buSzPct val="65000"/>
              <a:buBlip>
                <a:blip r:embed="rId3"/>
              </a:buBlip>
              <a:defRPr/>
            </a:pP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Provider will order IVF with KCL if K</a:t>
            </a:r>
            <a:r>
              <a:rPr lang="en-US" sz="1350" baseline="30000" dirty="0">
                <a:solidFill>
                  <a:srgbClr val="003B71"/>
                </a:solidFill>
                <a:latin typeface="Arial" panose="020B0604020202020204"/>
              </a:rPr>
              <a:t>+</a:t>
            </a: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 &lt;5.5 </a:t>
            </a:r>
          </a:p>
        </p:txBody>
      </p:sp>
      <p:sp>
        <p:nvSpPr>
          <p:cNvPr id="21" name="Arrow: Bent-Up 20">
            <a:extLst>
              <a:ext uri="{FF2B5EF4-FFF2-40B4-BE49-F238E27FC236}">
                <a16:creationId xmlns:a16="http://schemas.microsoft.com/office/drawing/2014/main" id="{8F73A736-262F-4266-8754-7258C16B664D}"/>
              </a:ext>
            </a:extLst>
          </p:cNvPr>
          <p:cNvSpPr/>
          <p:nvPr/>
        </p:nvSpPr>
        <p:spPr>
          <a:xfrm rot="5400000">
            <a:off x="1386007" y="4119192"/>
            <a:ext cx="822824" cy="577769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AD0D15A-A87C-4612-B9EA-C93A966452C2}"/>
              </a:ext>
            </a:extLst>
          </p:cNvPr>
          <p:cNvSpPr/>
          <p:nvPr/>
        </p:nvSpPr>
        <p:spPr>
          <a:xfrm>
            <a:off x="1300460" y="2970681"/>
            <a:ext cx="1571688" cy="1025984"/>
          </a:xfrm>
          <a:custGeom>
            <a:avLst/>
            <a:gdLst>
              <a:gd name="connsiteX0" fmla="*/ 0 w 1209401"/>
              <a:gd name="connsiteY0" fmla="*/ 141118 h 846541"/>
              <a:gd name="connsiteX1" fmla="*/ 141118 w 1209401"/>
              <a:gd name="connsiteY1" fmla="*/ 0 h 846541"/>
              <a:gd name="connsiteX2" fmla="*/ 1068283 w 1209401"/>
              <a:gd name="connsiteY2" fmla="*/ 0 h 846541"/>
              <a:gd name="connsiteX3" fmla="*/ 1209401 w 1209401"/>
              <a:gd name="connsiteY3" fmla="*/ 141118 h 846541"/>
              <a:gd name="connsiteX4" fmla="*/ 1209401 w 1209401"/>
              <a:gd name="connsiteY4" fmla="*/ 705423 h 846541"/>
              <a:gd name="connsiteX5" fmla="*/ 1068283 w 1209401"/>
              <a:gd name="connsiteY5" fmla="*/ 846541 h 846541"/>
              <a:gd name="connsiteX6" fmla="*/ 141118 w 1209401"/>
              <a:gd name="connsiteY6" fmla="*/ 846541 h 846541"/>
              <a:gd name="connsiteX7" fmla="*/ 0 w 1209401"/>
              <a:gd name="connsiteY7" fmla="*/ 705423 h 846541"/>
              <a:gd name="connsiteX8" fmla="*/ 0 w 1209401"/>
              <a:gd name="connsiteY8" fmla="*/ 141118 h 84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9401" h="846541">
                <a:moveTo>
                  <a:pt x="0" y="141118"/>
                </a:moveTo>
                <a:cubicBezTo>
                  <a:pt x="0" y="63181"/>
                  <a:pt x="63181" y="0"/>
                  <a:pt x="141118" y="0"/>
                </a:cubicBezTo>
                <a:lnTo>
                  <a:pt x="1068283" y="0"/>
                </a:lnTo>
                <a:cubicBezTo>
                  <a:pt x="1146220" y="0"/>
                  <a:pt x="1209401" y="63181"/>
                  <a:pt x="1209401" y="141118"/>
                </a:cubicBezTo>
                <a:lnTo>
                  <a:pt x="1209401" y="705423"/>
                </a:lnTo>
                <a:cubicBezTo>
                  <a:pt x="1209401" y="783360"/>
                  <a:pt x="1146220" y="846541"/>
                  <a:pt x="1068283" y="846541"/>
                </a:cubicBezTo>
                <a:lnTo>
                  <a:pt x="141118" y="846541"/>
                </a:lnTo>
                <a:cubicBezTo>
                  <a:pt x="63181" y="846541"/>
                  <a:pt x="0" y="783360"/>
                  <a:pt x="0" y="705423"/>
                </a:cubicBezTo>
                <a:lnTo>
                  <a:pt x="0" y="14111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19" tIns="76719" rIns="76719" bIns="767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dirty="0">
                <a:solidFill>
                  <a:srgbClr val="FFFFFF"/>
                </a:solidFill>
                <a:latin typeface="Arial" panose="020B0604020202020204"/>
              </a:rPr>
              <a:t>When to Add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51A3885-88F4-49BB-BB81-4AF1C1C17CC3}"/>
              </a:ext>
            </a:extLst>
          </p:cNvPr>
          <p:cNvSpPr/>
          <p:nvPr/>
        </p:nvSpPr>
        <p:spPr>
          <a:xfrm>
            <a:off x="2086304" y="4264598"/>
            <a:ext cx="1571688" cy="1025984"/>
          </a:xfrm>
          <a:custGeom>
            <a:avLst/>
            <a:gdLst>
              <a:gd name="connsiteX0" fmla="*/ 0 w 1209401"/>
              <a:gd name="connsiteY0" fmla="*/ 141118 h 846541"/>
              <a:gd name="connsiteX1" fmla="*/ 141118 w 1209401"/>
              <a:gd name="connsiteY1" fmla="*/ 0 h 846541"/>
              <a:gd name="connsiteX2" fmla="*/ 1068283 w 1209401"/>
              <a:gd name="connsiteY2" fmla="*/ 0 h 846541"/>
              <a:gd name="connsiteX3" fmla="*/ 1209401 w 1209401"/>
              <a:gd name="connsiteY3" fmla="*/ 141118 h 846541"/>
              <a:gd name="connsiteX4" fmla="*/ 1209401 w 1209401"/>
              <a:gd name="connsiteY4" fmla="*/ 705423 h 846541"/>
              <a:gd name="connsiteX5" fmla="*/ 1068283 w 1209401"/>
              <a:gd name="connsiteY5" fmla="*/ 846541 h 846541"/>
              <a:gd name="connsiteX6" fmla="*/ 141118 w 1209401"/>
              <a:gd name="connsiteY6" fmla="*/ 846541 h 846541"/>
              <a:gd name="connsiteX7" fmla="*/ 0 w 1209401"/>
              <a:gd name="connsiteY7" fmla="*/ 705423 h 846541"/>
              <a:gd name="connsiteX8" fmla="*/ 0 w 1209401"/>
              <a:gd name="connsiteY8" fmla="*/ 141118 h 84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9401" h="846541">
                <a:moveTo>
                  <a:pt x="0" y="141118"/>
                </a:moveTo>
                <a:cubicBezTo>
                  <a:pt x="0" y="63181"/>
                  <a:pt x="63181" y="0"/>
                  <a:pt x="141118" y="0"/>
                </a:cubicBezTo>
                <a:lnTo>
                  <a:pt x="1068283" y="0"/>
                </a:lnTo>
                <a:cubicBezTo>
                  <a:pt x="1146220" y="0"/>
                  <a:pt x="1209401" y="63181"/>
                  <a:pt x="1209401" y="141118"/>
                </a:cubicBezTo>
                <a:lnTo>
                  <a:pt x="1209401" y="705423"/>
                </a:lnTo>
                <a:cubicBezTo>
                  <a:pt x="1209401" y="783360"/>
                  <a:pt x="1146220" y="846541"/>
                  <a:pt x="1068283" y="846541"/>
                </a:cubicBezTo>
                <a:lnTo>
                  <a:pt x="141118" y="846541"/>
                </a:lnTo>
                <a:cubicBezTo>
                  <a:pt x="63181" y="846541"/>
                  <a:pt x="0" y="783360"/>
                  <a:pt x="0" y="705423"/>
                </a:cubicBezTo>
                <a:lnTo>
                  <a:pt x="0" y="14111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19" tIns="76719" rIns="76719" bIns="767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dirty="0">
                <a:solidFill>
                  <a:srgbClr val="FFFFFF"/>
                </a:solidFill>
                <a:latin typeface="Arial" panose="020B0604020202020204"/>
              </a:rPr>
              <a:t>Frequency of Monitoring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9F05E61-C69D-4BEB-8FA5-4CEFC020BE43}"/>
              </a:ext>
            </a:extLst>
          </p:cNvPr>
          <p:cNvSpPr/>
          <p:nvPr/>
        </p:nvSpPr>
        <p:spPr>
          <a:xfrm>
            <a:off x="2957062" y="3024817"/>
            <a:ext cx="2789204" cy="916973"/>
          </a:xfrm>
          <a:custGeom>
            <a:avLst/>
            <a:gdLst>
              <a:gd name="connsiteX0" fmla="*/ 0 w 4170437"/>
              <a:gd name="connsiteY0" fmla="*/ 0 h 684212"/>
              <a:gd name="connsiteX1" fmla="*/ 4170437 w 4170437"/>
              <a:gd name="connsiteY1" fmla="*/ 0 h 684212"/>
              <a:gd name="connsiteX2" fmla="*/ 4170437 w 4170437"/>
              <a:gd name="connsiteY2" fmla="*/ 684212 h 684212"/>
              <a:gd name="connsiteX3" fmla="*/ 0 w 4170437"/>
              <a:gd name="connsiteY3" fmla="*/ 684212 h 684212"/>
              <a:gd name="connsiteX4" fmla="*/ 0 w 4170437"/>
              <a:gd name="connsiteY4" fmla="*/ 0 h 684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0437" h="684212">
                <a:moveTo>
                  <a:pt x="0" y="0"/>
                </a:moveTo>
                <a:lnTo>
                  <a:pt x="4170437" y="0"/>
                </a:lnTo>
                <a:lnTo>
                  <a:pt x="4170437" y="684212"/>
                </a:lnTo>
                <a:lnTo>
                  <a:pt x="0" y="68421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435" tIns="51435" rIns="51435" bIns="51435" numCol="1" spcCol="1270" anchor="ctr" anchorCtr="0">
            <a:noAutofit/>
          </a:bodyPr>
          <a:lstStyle/>
          <a:p>
            <a:pPr marL="205735" lvl="1" indent="-205735" defTabSz="685783">
              <a:spcBef>
                <a:spcPts val="750"/>
              </a:spcBef>
              <a:spcAft>
                <a:spcPct val="15000"/>
              </a:spcAft>
              <a:buSzPct val="65000"/>
              <a:buBlip>
                <a:blip r:embed="rId3"/>
              </a:buBlip>
              <a:defRPr/>
            </a:pP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Add K</a:t>
            </a:r>
            <a:r>
              <a:rPr lang="en-US" sz="1350" baseline="30000" dirty="0">
                <a:solidFill>
                  <a:srgbClr val="003B71"/>
                </a:solidFill>
                <a:latin typeface="Arial" panose="020B0604020202020204"/>
              </a:rPr>
              <a:t>+</a:t>
            </a: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 to IVF’s when</a:t>
            </a:r>
          </a:p>
          <a:p>
            <a:pPr marL="205735" lvl="2" defTabSz="685783">
              <a:spcBef>
                <a:spcPts val="750"/>
              </a:spcBef>
              <a:spcAft>
                <a:spcPct val="15000"/>
              </a:spcAft>
              <a:buClr>
                <a:srgbClr val="003B71"/>
              </a:buClr>
              <a:buSzPct val="100000"/>
              <a:defRPr/>
            </a:pP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K</a:t>
            </a:r>
            <a:r>
              <a:rPr lang="en-US" sz="1350" baseline="30000" dirty="0">
                <a:solidFill>
                  <a:srgbClr val="003B71"/>
                </a:solidFill>
                <a:latin typeface="Arial" panose="020B0604020202020204"/>
              </a:rPr>
              <a:t>+</a:t>
            </a: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 &lt;5.5 (&lt; 4.5 for renal patients)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14CA732-BF19-4277-8750-645F4993799C}"/>
              </a:ext>
            </a:extLst>
          </p:cNvPr>
          <p:cNvSpPr/>
          <p:nvPr/>
        </p:nvSpPr>
        <p:spPr>
          <a:xfrm>
            <a:off x="3661625" y="4565228"/>
            <a:ext cx="3686232" cy="614161"/>
          </a:xfrm>
          <a:custGeom>
            <a:avLst/>
            <a:gdLst>
              <a:gd name="connsiteX0" fmla="*/ 0 w 4170437"/>
              <a:gd name="connsiteY0" fmla="*/ 0 h 684212"/>
              <a:gd name="connsiteX1" fmla="*/ 4170437 w 4170437"/>
              <a:gd name="connsiteY1" fmla="*/ 0 h 684212"/>
              <a:gd name="connsiteX2" fmla="*/ 4170437 w 4170437"/>
              <a:gd name="connsiteY2" fmla="*/ 684212 h 684212"/>
              <a:gd name="connsiteX3" fmla="*/ 0 w 4170437"/>
              <a:gd name="connsiteY3" fmla="*/ 684212 h 684212"/>
              <a:gd name="connsiteX4" fmla="*/ 0 w 4170437"/>
              <a:gd name="connsiteY4" fmla="*/ 0 h 684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0437" h="684212">
                <a:moveTo>
                  <a:pt x="0" y="0"/>
                </a:moveTo>
                <a:lnTo>
                  <a:pt x="4170437" y="0"/>
                </a:lnTo>
                <a:lnTo>
                  <a:pt x="4170437" y="684212"/>
                </a:lnTo>
                <a:lnTo>
                  <a:pt x="0" y="68421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435" tIns="51435" rIns="51435" bIns="51435" numCol="1" spcCol="1270" anchor="ctr" anchorCtr="0">
            <a:noAutofit/>
          </a:bodyPr>
          <a:lstStyle/>
          <a:p>
            <a:pPr marL="205735" lvl="1" indent="-205735" defTabSz="685783">
              <a:spcBef>
                <a:spcPts val="750"/>
              </a:spcBef>
              <a:spcAft>
                <a:spcPct val="15000"/>
              </a:spcAft>
              <a:buSzPct val="65000"/>
              <a:buBlip>
                <a:blip r:embed="rId3"/>
              </a:buBlip>
              <a:defRPr/>
            </a:pP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Q4 </a:t>
            </a:r>
            <a:r>
              <a:rPr lang="en-US" sz="1350" dirty="0" err="1">
                <a:solidFill>
                  <a:srgbClr val="003B71"/>
                </a:solidFill>
                <a:latin typeface="Arial" panose="020B0604020202020204"/>
              </a:rPr>
              <a:t>hr</a:t>
            </a: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 Chem 7, Mag, and </a:t>
            </a:r>
            <a:r>
              <a:rPr lang="en-US" sz="1350" dirty="0" err="1">
                <a:solidFill>
                  <a:srgbClr val="003B71"/>
                </a:solidFill>
                <a:latin typeface="Arial" panose="020B0604020202020204"/>
              </a:rPr>
              <a:t>Phos</a:t>
            </a: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 </a:t>
            </a:r>
            <a:br>
              <a:rPr lang="en-US" sz="1350" dirty="0">
                <a:solidFill>
                  <a:srgbClr val="003B71"/>
                </a:solidFill>
                <a:latin typeface="Arial" panose="020B0604020202020204"/>
              </a:rPr>
            </a:b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until DKA resolves</a:t>
            </a:r>
          </a:p>
          <a:p>
            <a:pPr marL="205735" lvl="1" indent="-205735" defTabSz="685783">
              <a:spcBef>
                <a:spcPts val="750"/>
              </a:spcBef>
              <a:spcAft>
                <a:spcPct val="15000"/>
              </a:spcAft>
              <a:buSzPct val="65000"/>
              <a:buBlip>
                <a:blip r:embed="rId3"/>
              </a:buBlip>
              <a:defRPr/>
            </a:pPr>
            <a:r>
              <a:rPr lang="en-US" sz="1350" dirty="0">
                <a:solidFill>
                  <a:srgbClr val="003B71"/>
                </a:solidFill>
                <a:latin typeface="Arial" panose="020B0604020202020204"/>
              </a:rPr>
              <a:t>Replacement orders in SQ DKA order set</a:t>
            </a:r>
            <a:br>
              <a:rPr lang="en-US" sz="1350" dirty="0">
                <a:solidFill>
                  <a:srgbClr val="003B71"/>
                </a:solidFill>
                <a:latin typeface="Arial" panose="020B0604020202020204"/>
              </a:rPr>
            </a:br>
            <a:endParaRPr lang="en-US" sz="1350" dirty="0">
              <a:solidFill>
                <a:srgbClr val="003B71"/>
              </a:solidFill>
              <a:latin typeface="Arial" panose="020B0604020202020204"/>
            </a:endParaRPr>
          </a:p>
        </p:txBody>
      </p:sp>
      <p:sp>
        <p:nvSpPr>
          <p:cNvPr id="30" name="Arrow: Bent-Up 29">
            <a:extLst>
              <a:ext uri="{FF2B5EF4-FFF2-40B4-BE49-F238E27FC236}">
                <a16:creationId xmlns:a16="http://schemas.microsoft.com/office/drawing/2014/main" id="{882FCFD1-C4E6-411F-B928-37BBF6E0094D}"/>
              </a:ext>
            </a:extLst>
          </p:cNvPr>
          <p:cNvSpPr/>
          <p:nvPr/>
        </p:nvSpPr>
        <p:spPr>
          <a:xfrm rot="5400000">
            <a:off x="600163" y="2929070"/>
            <a:ext cx="822824" cy="577769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41E3C0F-5B2B-45EC-BF2A-5919CBD9BB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055" y="5612998"/>
            <a:ext cx="1810955" cy="27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922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BE1CD9-61F2-4204-A35E-F6D08FA3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14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06F848-0AD6-4F87-A6B2-166954EB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852A1A5-5A55-4ABA-9BA0-DCF1A912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64127"/>
            <a:ext cx="8553450" cy="755073"/>
          </a:xfrm>
        </p:spPr>
        <p:txBody>
          <a:bodyPr/>
          <a:lstStyle/>
          <a:p>
            <a:r>
              <a:rPr lang="en-US" dirty="0"/>
              <a:t>SQ Non-ICU Protocol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D78D2E3-FDE5-46D6-94DE-D5376BE96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065912"/>
              </p:ext>
            </p:extLst>
          </p:nvPr>
        </p:nvGraphicFramePr>
        <p:xfrm>
          <a:off x="304800" y="1004040"/>
          <a:ext cx="8534400" cy="5333846"/>
        </p:xfrm>
        <a:graphic>
          <a:graphicData uri="http://schemas.openxmlformats.org/drawingml/2006/table">
            <a:tbl>
              <a:tblPr firstRow="1" firstCol="1" bandRow="1"/>
              <a:tblGrid>
                <a:gridCol w="853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520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Management in ED: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LR Bolus x 2L ASAP then LR @ 500 mL/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 a total of 5L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Lantus 0.3 units/kg SQ x 1 or </a:t>
                      </a:r>
                      <a:r>
                        <a:rPr lang="en-US" sz="1200" b="1" u="sng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patient’s usual home dosage Lantus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SQ Lispro 0.3 units/kg x 1.  Do not give if glucose is &lt;250. Repeat dose in 4 hours if glucose is still &gt; 250.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D5+0.45% NaCl +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KCl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at 40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mEq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 @ 150 mL/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(if K &gt; 5.5 then start D5+0.45% NaCl w/o  K+)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highlight>
                            <a:srgbClr val="FFFF00"/>
                          </a:highlight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 two IV lines; LR and D5+0.45% NaCl should be running at the same time</a:t>
                      </a:r>
                      <a:endParaRPr lang="en-US" sz="1200" b="1" dirty="0">
                        <a:effectLst/>
                        <a:highlight>
                          <a:srgbClr val="FFFF00"/>
                        </a:highlight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Monitor glucose q2 for 4 hours after last dose of high dose Lispro given then q4</a:t>
                      </a:r>
                    </a:p>
                  </a:txBody>
                  <a:tcPr marL="68580" marR="6858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24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Management in Med Surg/Tele</a:t>
                      </a:r>
                    </a:p>
                    <a:p>
                      <a:pPr marL="344488" marR="0" indent="-344488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Lispro SQ 0.2 units/kg q4 until glucose &lt; 250 then call MD for SSI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Continue D5+0.45% NaCl +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KCl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at 40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mEq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/L @ 150 mL/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(if K &gt; 5.5 then continue D5+0.45% NaCl w/o K+)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Continue LR at 500 ml/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 a total of 5 L (if not finished in ED)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Lantus 0.3 units/kg or patient’s usual dose 24 hours after first dose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Follow chem7, PO4, Mg q4h</a:t>
                      </a:r>
                      <a:endParaRPr lang="en-US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Monitor glucose q2 for 4 hours after last dose of high dose Lispro given then q4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KCl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40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mEq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 K &lt; 4 either IV infusion or PO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NaPO4 20 mmol IV for PO4 &lt; 2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Mg 2 gm IV for Mg &lt; 2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Diabetic clear diet advance as tolerated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carbohydrate counting for Type 1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dirty="0">
                          <a:effectLst/>
                          <a:highlight>
                            <a:srgbClr val="FFFF00"/>
                          </a:highlight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After glucose &lt; 250 MD orders SQ insulin sliding scale and home dose of insulin.  Discontinue q4 Lispro SQ</a:t>
                      </a:r>
                      <a:r>
                        <a:rPr lang="en-US" sz="1200" dirty="0">
                          <a:effectLst/>
                          <a:highlight>
                            <a:srgbClr val="FFFF00"/>
                          </a:highlight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9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Discharge Recommendations: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Once DKA is resolved, if newly diagnosed Type 1 or suspected Type 1 continue Lantus at discharge 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new type 1 diabetic patient, send E-consult to endocrinology clinic at time of discharge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known type 1 diabetic patient, discharge on home dose of insulin.  Send staff message to P STR END MD.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known type 2 diabetic patient, discharge on home DM medications and patient to follow up with primary care physician or PHASE pharmacist</a:t>
                      </a:r>
                      <a:endParaRPr lang="en-US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07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CED1A8-17E4-4900-9EC0-59727023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4800" y="6457950"/>
            <a:ext cx="228600" cy="228600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spcAft>
                <a:spcPts val="600"/>
              </a:spcAft>
            </a:pPr>
            <a:fld id="{06B54077-DDC4-8645-A9B4-3523D661A7EA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FDE61E-6747-4C29-9506-19E6A7ED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577" y="6457950"/>
            <a:ext cx="2880360" cy="228600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© 2018 The Permanente Medical Group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3293290-CD6D-4301-9043-087B2FB9F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64127"/>
            <a:ext cx="8553450" cy="75507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377" fontAlgn="base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900" b="1" i="0" u="none" strike="noStrike" kern="1200" cap="none" normalizeH="0" baseline="0" dirty="0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Phase 1 – Management in the Emergency Department </a:t>
            </a:r>
          </a:p>
          <a:p>
            <a:pPr marL="0" marR="0" lvl="0" indent="0" defTabSz="914377" fontAlgn="base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1900" b="1" i="0" u="none" strike="noStrike" kern="1200" cap="none" normalizeH="0" baseline="0" dirty="0">
              <a:ln>
                <a:noFill/>
              </a:ln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D7D2A83-84CB-46C8-AE84-D81215206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813399"/>
              </p:ext>
            </p:extLst>
          </p:nvPr>
        </p:nvGraphicFramePr>
        <p:xfrm>
          <a:off x="446485" y="1646635"/>
          <a:ext cx="8123634" cy="3711388"/>
        </p:xfrm>
        <a:graphic>
          <a:graphicData uri="http://schemas.openxmlformats.org/drawingml/2006/table">
            <a:tbl>
              <a:tblPr/>
              <a:tblGrid>
                <a:gridCol w="2238375">
                  <a:extLst>
                    <a:ext uri="{9D8B030D-6E8A-4147-A177-3AD203B41FA5}">
                      <a16:colId xmlns:a16="http://schemas.microsoft.com/office/drawing/2014/main" val="3497382071"/>
                    </a:ext>
                  </a:extLst>
                </a:gridCol>
                <a:gridCol w="5885259">
                  <a:extLst>
                    <a:ext uri="{9D8B030D-6E8A-4147-A177-3AD203B41FA5}">
                      <a16:colId xmlns:a16="http://schemas.microsoft.com/office/drawing/2014/main" val="1068824441"/>
                    </a:ext>
                  </a:extLst>
                </a:gridCol>
              </a:tblGrid>
              <a:tr h="242888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PHASE 1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Management in the Emergency Department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43907"/>
                  </a:ext>
                </a:extLst>
              </a:tr>
              <a:tr h="4611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Standard IV fluids</a:t>
                      </a: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Lactated ringers bolus of 2 Liters, followed by Lactated ringers at 500 mL/</a:t>
                      </a:r>
                      <a:r>
                        <a:rPr kumimoji="0" lang="en-US" alt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hr</a:t>
                      </a: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for a total of 5 liters</a:t>
                      </a: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925034"/>
                  </a:ext>
                </a:extLst>
              </a:tr>
              <a:tr h="2325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Dextrose fluids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 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663078"/>
                  </a:ext>
                </a:extLst>
              </a:tr>
              <a:tr h="2325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K ≤ 5.5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Dextrose 5% (D5) + 0.45% NaCl + KCl at 40 mEq/L @ 150 mL/hr 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655043"/>
                  </a:ext>
                </a:extLst>
              </a:tr>
              <a:tr h="2325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K &gt; 5.5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Dextrose 5% + 0.45% NaCl without potassium @ 150 mL/</a:t>
                      </a:r>
                      <a:r>
                        <a:rPr kumimoji="0" lang="en-US" alt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hr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567119"/>
                  </a:ext>
                </a:extLst>
              </a:tr>
              <a:tr h="4611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Long-acting insulin</a:t>
                      </a: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SQ Glargine 0.3 units/kg x 1 or </a:t>
                      </a:r>
                      <a:r>
                        <a:rPr kumimoji="0" lang="en-US" altLang="en-US" sz="15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the patient’s usual home dosage Lantus</a:t>
                      </a: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540743"/>
                  </a:ext>
                </a:extLst>
              </a:tr>
              <a:tr h="4611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Rapid-acting insulin</a:t>
                      </a: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SQ Lispro 0.3 units/kg x 1. </a:t>
                      </a:r>
                      <a:r>
                        <a:rPr kumimoji="0" lang="en-US" altLang="en-US" sz="15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Do not give if glucose is &lt;250 mg/dL</a:t>
                      </a: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. Repeat dose in 4 hours if glucose is still &gt; 250. </a:t>
                      </a: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810294"/>
                  </a:ext>
                </a:extLst>
              </a:tr>
              <a:tr h="4611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glucose ≥ 250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SQ Lispro 0.3 units/kg x 1; repeat 0.2units/kg dose in 4 hours if glucose remains &gt;250. </a:t>
                      </a:r>
                      <a:r>
                        <a:rPr kumimoji="0" lang="en-US" altLang="en-US" sz="15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Do not give if glucose &lt; 250.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828422"/>
                  </a:ext>
                </a:extLst>
              </a:tr>
              <a:tr h="4611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Glucose monitoring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Monitor glucose every 2 hours for 4 hours after last dose of high dose Lispro given then every 4 hours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14223"/>
                  </a:ext>
                </a:extLst>
              </a:tr>
              <a:tr h="2325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Other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Start 2 peripheral IV lines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15709"/>
                  </a:ext>
                </a:extLst>
              </a:tr>
              <a:tr h="23255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Notes</a:t>
                      </a:r>
                      <a:endParaRPr kumimoji="0" lang="en-US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LR and D5+0.45% NaCl should be running at the same time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915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494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CED1A8-17E4-4900-9EC0-59727023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4800" y="6457950"/>
            <a:ext cx="228600" cy="228600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spcAft>
                <a:spcPts val="600"/>
              </a:spcAft>
            </a:pPr>
            <a:fld id="{06B54077-DDC4-8645-A9B4-3523D661A7EA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FDE61E-6747-4C29-9506-19E6A7ED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577" y="6457950"/>
            <a:ext cx="2880360" cy="228600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© 2018 The Permanente Medical Group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3293290-CD6D-4301-9043-087B2FB9F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64127"/>
            <a:ext cx="8553450" cy="75507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0" rIns="0" bIns="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377" fontAlgn="base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1900" b="1" i="0" u="none" strike="noStrike" kern="1200" cap="none" normalizeH="0" baseline="0" dirty="0">
                <a:ln>
                  <a:noFill/>
                </a:ln>
                <a:effectLst/>
                <a:latin typeface="+mj-lt"/>
                <a:ea typeface="+mj-ea"/>
                <a:cs typeface="+mj-cs"/>
              </a:rPr>
              <a:t>Phase 2 – Management in CDA, Medical wards, Telemetry  </a:t>
            </a:r>
          </a:p>
          <a:p>
            <a:pPr marL="0" marR="0" lvl="0" indent="0" defTabSz="914377" fontAlgn="base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1900" b="1" i="0" u="none" strike="noStrike" kern="1200" cap="none" normalizeH="0" baseline="0" dirty="0">
              <a:ln>
                <a:noFill/>
              </a:ln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B886296-A8E7-4400-8FB3-2D685CFE3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200859"/>
              </p:ext>
            </p:extLst>
          </p:nvPr>
        </p:nvGraphicFramePr>
        <p:xfrm>
          <a:off x="196454" y="1076325"/>
          <a:ext cx="8365331" cy="5393250"/>
        </p:xfrm>
        <a:graphic>
          <a:graphicData uri="http://schemas.openxmlformats.org/drawingml/2006/table">
            <a:tbl>
              <a:tblPr/>
              <a:tblGrid>
                <a:gridCol w="2305050">
                  <a:extLst>
                    <a:ext uri="{9D8B030D-6E8A-4147-A177-3AD203B41FA5}">
                      <a16:colId xmlns:a16="http://schemas.microsoft.com/office/drawing/2014/main" val="3874492924"/>
                    </a:ext>
                  </a:extLst>
                </a:gridCol>
                <a:gridCol w="6060281">
                  <a:extLst>
                    <a:ext uri="{9D8B030D-6E8A-4147-A177-3AD203B41FA5}">
                      <a16:colId xmlns:a16="http://schemas.microsoft.com/office/drawing/2014/main" val="2127528238"/>
                    </a:ext>
                  </a:extLst>
                </a:gridCol>
              </a:tblGrid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PHASE 2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Management in Clinical Decision Area, Medical wards, or Telemetry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735963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Standard IV fluids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Continue LR @ 500 mL/hr for a total of 5 liters (if not finished in the ED)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267109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Dextrose fluids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 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609647"/>
                  </a:ext>
                </a:extLst>
              </a:tr>
              <a:tr h="41543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K ≤ 5.5 mEq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Continue Dextrose 5% (D5) + 0.45% NaCl +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KCl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at 40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mEq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/L @ 150 mL/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hr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(for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upto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6-10 hours after the high dose lispro depending on the PO intake)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505003"/>
                  </a:ext>
                </a:extLst>
              </a:tr>
              <a:tr h="41543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K &gt; 5.5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Continue Dextrose 5% + 0.45% NaCl without potassium @ 150 mL/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hr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(for </a:t>
                      </a:r>
                      <a:r>
                        <a:rPr kumimoji="0" lang="en-US" alt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upto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6-10 hours after the high dose lispro depending on the PO intake)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445220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Long-acting insulin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SQ Lantus 0.3 units/kg or patients’ usual dose 24 hours after 1</a:t>
                      </a:r>
                      <a:r>
                        <a:rPr kumimoji="0" lang="en-US" altLang="en-US" sz="1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st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dose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004152"/>
                  </a:ext>
                </a:extLst>
              </a:tr>
              <a:tr h="617935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Rapid-acting insulin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SQ Lispro 0.2 units/kg every 4 hours until glucose &lt; 250 mg/dL.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When glucose &lt;250, call MD for insulin sliding scale and discontinue q4h lispro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2869660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glucose ≥ 250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SQ Lispro 0.2 units/kg every 4 hours until glucose &lt; 250 mg/dl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359607"/>
                  </a:ext>
                </a:extLst>
              </a:tr>
              <a:tr h="617935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If glucose &lt; 250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Call physician for insulin sliding scale and discontinue every 4 hour SQ lispro. 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Start home dose of insulin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07796"/>
                  </a:ext>
                </a:extLst>
              </a:tr>
              <a:tr h="41543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Glucose monitoring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Monitor glucose every 2 hours for 4 hours after last dose of high-dose SQ Lispro given; then every 4h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875580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Electrolyte monitoring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 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734290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Potassium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KCl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40 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mEq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for K &lt; 4; can give either IV or PO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883354"/>
                  </a:ext>
                </a:extLst>
              </a:tr>
              <a:tr h="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Phosphorus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NaPO4 20 mmol IV for PO4&lt;2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378901"/>
                  </a:ext>
                </a:extLst>
              </a:tr>
              <a:tr h="20969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   Magnesium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Mg 2 gm IV for Mg &lt; 2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454998"/>
                  </a:ext>
                </a:extLst>
              </a:tr>
              <a:tr h="415430"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Diet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SzPct val="80000"/>
                        <a:buFont typeface="Wingdings" panose="05000000000000000000" pitchFamily="2" charset="2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defTabSz="912813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defTabSz="912813" eaLnBrk="0" fontAlgn="base" hangingPunct="0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defRPr sz="1600">
                          <a:solidFill>
                            <a:srgbClr val="26262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Advance diet to diabetic clear diet as tolerated.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Consider carbohydrate counting for patients with type 1 diabetes</a:t>
                      </a:r>
                    </a:p>
                    <a:p>
                      <a:pPr marL="0" marR="0" lvl="0" indent="0" algn="l" defTabSz="912813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D5 IVF will continue for up to 6hrs after last high dose lispro (to reduce risk of hypoglycemia)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28442" marR="28442" marT="395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336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403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AF589-2DBF-416E-8E45-E32D9F7B4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Order Set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5C996E3-13D6-412F-B99A-890123F20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94" y="838200"/>
            <a:ext cx="6502552" cy="19170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BB5B355-4A13-4821-828F-E5058F518A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1" y="2834539"/>
            <a:ext cx="6038850" cy="347574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BD5E81-7302-4755-B813-FB86A7BF7AA2}"/>
              </a:ext>
            </a:extLst>
          </p:cNvPr>
          <p:cNvSpPr txBox="1"/>
          <p:nvPr/>
        </p:nvSpPr>
        <p:spPr>
          <a:xfrm>
            <a:off x="7548880" y="121920"/>
            <a:ext cx="1595120" cy="3411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DKA SQ Order Set</a:t>
            </a:r>
          </a:p>
        </p:txBody>
      </p:sp>
    </p:spTree>
    <p:extLst>
      <p:ext uri="{BB962C8B-B14F-4D97-AF65-F5344CB8AC3E}">
        <p14:creationId xmlns:p14="http://schemas.microsoft.com/office/powerpoint/2010/main" val="186271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AF589-2DBF-416E-8E45-E32D9F7B4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Order Set (Cont.)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BF6CC0-16C7-406D-B3D1-5F7ED1C6B4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38" y="824410"/>
            <a:ext cx="5200602" cy="2111266"/>
          </a:xfrm>
          <a:ln>
            <a:solidFill>
              <a:schemeClr val="tx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1327820-F5DE-4450-8FB2-8BDC8BAAC2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051388"/>
            <a:ext cx="5276802" cy="33424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E36B28-87B8-479C-970A-0C5ADCAD0968}"/>
              </a:ext>
            </a:extLst>
          </p:cNvPr>
          <p:cNvSpPr txBox="1"/>
          <p:nvPr/>
        </p:nvSpPr>
        <p:spPr>
          <a:xfrm>
            <a:off x="7548880" y="121920"/>
            <a:ext cx="1595120" cy="3411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DKA SQ Order Set</a:t>
            </a:r>
          </a:p>
        </p:txBody>
      </p:sp>
    </p:spTree>
    <p:extLst>
      <p:ext uri="{BB962C8B-B14F-4D97-AF65-F5344CB8AC3E}">
        <p14:creationId xmlns:p14="http://schemas.microsoft.com/office/powerpoint/2010/main" val="2439410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CB26-9B3D-425A-9FD7-D2728A023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Order Set (Cont.)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0D9C10-1CD7-4F60-B17E-F4D0F5F792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823" y="879104"/>
            <a:ext cx="6664354" cy="5061164"/>
          </a:xfr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71FCB92-8E96-4A86-8039-C2B7740F3CDF}"/>
              </a:ext>
            </a:extLst>
          </p:cNvPr>
          <p:cNvSpPr txBox="1"/>
          <p:nvPr/>
        </p:nvSpPr>
        <p:spPr>
          <a:xfrm>
            <a:off x="7548880" y="121920"/>
            <a:ext cx="1595120" cy="3411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DKA SQ Order Set</a:t>
            </a:r>
          </a:p>
        </p:txBody>
      </p:sp>
    </p:spTree>
    <p:extLst>
      <p:ext uri="{BB962C8B-B14F-4D97-AF65-F5344CB8AC3E}">
        <p14:creationId xmlns:p14="http://schemas.microsoft.com/office/powerpoint/2010/main" val="2301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Ketoacidosis (DKA)-Introduction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2739946-A626-4A6D-98B4-D9D50C060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443789"/>
            <a:ext cx="8553450" cy="2679994"/>
          </a:xfrm>
        </p:spPr>
        <p:txBody>
          <a:bodyPr>
            <a:normAutofit/>
          </a:bodyPr>
          <a:lstStyle/>
          <a:p>
            <a:r>
              <a:rPr lang="en-US" dirty="0"/>
              <a:t>DKA is a common </a:t>
            </a:r>
            <a:r>
              <a:rPr lang="en-US" b="1" dirty="0"/>
              <a:t>complication of diabetes </a:t>
            </a:r>
            <a:r>
              <a:rPr lang="en-US" dirty="0"/>
              <a:t>with the potential for serious morbidity and mortality if not treated promptly. Characterized by: </a:t>
            </a:r>
          </a:p>
          <a:p>
            <a:endParaRPr lang="en-US" dirty="0"/>
          </a:p>
          <a:p>
            <a:endParaRPr lang="en-US" dirty="0"/>
          </a:p>
          <a:p>
            <a:pPr marL="0" lvl="1" indent="0">
              <a:buNone/>
            </a:pPr>
            <a:r>
              <a:rPr lang="en-US" i="1" dirty="0"/>
              <a:t>Metabolic derangements result from the combination of absolute or relative insulin deficiency and an increase in counterregulatory hormones (glucagon, catecholamines, cortisol, and growth hormone). </a:t>
            </a:r>
          </a:p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3F33102-D042-470F-A524-C65ACB713EEE}"/>
              </a:ext>
            </a:extLst>
          </p:cNvPr>
          <p:cNvGrpSpPr/>
          <p:nvPr/>
        </p:nvGrpSpPr>
        <p:grpSpPr>
          <a:xfrm>
            <a:off x="701865" y="2179422"/>
            <a:ext cx="7740270" cy="503954"/>
            <a:chOff x="948950" y="2496268"/>
            <a:chExt cx="7740270" cy="503954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21A3231-1518-4265-8136-AB1DDF8BEC15}"/>
                </a:ext>
              </a:extLst>
            </p:cNvPr>
            <p:cNvGrpSpPr/>
            <p:nvPr/>
          </p:nvGrpSpPr>
          <p:grpSpPr>
            <a:xfrm>
              <a:off x="948950" y="2496268"/>
              <a:ext cx="2267778" cy="503954"/>
              <a:chOff x="948950" y="2491740"/>
              <a:chExt cx="2267778" cy="503954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2D203465-3538-4399-A8CB-050B38E00798}"/>
                  </a:ext>
                </a:extLst>
              </p:cNvPr>
              <p:cNvSpPr/>
              <p:nvPr/>
            </p:nvSpPr>
            <p:spPr>
              <a:xfrm>
                <a:off x="1219200" y="2491740"/>
                <a:ext cx="1997528" cy="502920"/>
              </a:xfrm>
              <a:prstGeom prst="round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30188" algn="ctr"/>
                <a:r>
                  <a:rPr lang="en-US" dirty="0">
                    <a:solidFill>
                      <a:schemeClr val="tx1"/>
                    </a:solidFill>
                  </a:rPr>
                  <a:t>Hyperglycemia</a:t>
                </a:r>
              </a:p>
            </p:txBody>
          </p: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9B883EB2-8982-491E-B55D-8E9E13121FB7}"/>
                  </a:ext>
                </a:extLst>
              </p:cNvPr>
              <p:cNvSpPr/>
              <p:nvPr/>
            </p:nvSpPr>
            <p:spPr>
              <a:xfrm>
                <a:off x="948950" y="2496844"/>
                <a:ext cx="498850" cy="498850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/>
                  <a:t>1</a:t>
                </a:r>
                <a:endParaRPr lang="en-US" b="1" dirty="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F381384-4781-4F19-A4D9-24AA9DADBCBE}"/>
                </a:ext>
              </a:extLst>
            </p:cNvPr>
            <p:cNvGrpSpPr/>
            <p:nvPr/>
          </p:nvGrpSpPr>
          <p:grpSpPr>
            <a:xfrm>
              <a:off x="3685196" y="2496268"/>
              <a:ext cx="2267778" cy="503954"/>
              <a:chOff x="948950" y="2491740"/>
              <a:chExt cx="2267778" cy="503954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1E3FC8E2-BB5F-4400-AA00-AE6ABE7A8862}"/>
                  </a:ext>
                </a:extLst>
              </p:cNvPr>
              <p:cNvSpPr/>
              <p:nvPr/>
            </p:nvSpPr>
            <p:spPr>
              <a:xfrm>
                <a:off x="1219200" y="2491740"/>
                <a:ext cx="1997528" cy="502920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30188" algn="ctr"/>
                <a:r>
                  <a:rPr lang="en-US" dirty="0">
                    <a:solidFill>
                      <a:schemeClr val="tx1"/>
                    </a:solidFill>
                  </a:rPr>
                  <a:t>Ketosis</a:t>
                </a:r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0BF64481-011A-4B15-9923-A896599EB565}"/>
                  </a:ext>
                </a:extLst>
              </p:cNvPr>
              <p:cNvSpPr/>
              <p:nvPr/>
            </p:nvSpPr>
            <p:spPr>
              <a:xfrm>
                <a:off x="948950" y="2496844"/>
                <a:ext cx="498850" cy="49885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/>
                  <a:t>2</a:t>
                </a:r>
                <a:endParaRPr lang="en-US" b="1" dirty="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72A2102-91E3-4993-9DD6-6FB9C53E3566}"/>
                </a:ext>
              </a:extLst>
            </p:cNvPr>
            <p:cNvGrpSpPr/>
            <p:nvPr/>
          </p:nvGrpSpPr>
          <p:grpSpPr>
            <a:xfrm>
              <a:off x="6421442" y="2496268"/>
              <a:ext cx="2267778" cy="503954"/>
              <a:chOff x="948950" y="2491740"/>
              <a:chExt cx="2267778" cy="503954"/>
            </a:xfrm>
          </p:grpSpPr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F7F502D5-2DAC-448B-9BC2-BD6B09A293AA}"/>
                  </a:ext>
                </a:extLst>
              </p:cNvPr>
              <p:cNvSpPr/>
              <p:nvPr/>
            </p:nvSpPr>
            <p:spPr>
              <a:xfrm>
                <a:off x="1219200" y="2491740"/>
                <a:ext cx="1997528" cy="50292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30188" algn="ctr"/>
                <a:r>
                  <a:rPr lang="en-US" sz="1700" dirty="0">
                    <a:solidFill>
                      <a:schemeClr val="tx1"/>
                    </a:solidFill>
                  </a:rPr>
                  <a:t>Metabolic Acidosis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FBCC34FA-C49D-461C-A559-B8E21EDCFDAC}"/>
                  </a:ext>
                </a:extLst>
              </p:cNvPr>
              <p:cNvSpPr/>
              <p:nvPr/>
            </p:nvSpPr>
            <p:spPr>
              <a:xfrm>
                <a:off x="948950" y="2496844"/>
                <a:ext cx="498850" cy="498850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/>
                  <a:t>3</a:t>
                </a:r>
                <a:endParaRPr lang="en-US" b="1" dirty="0"/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AD7D8DF-D607-4CE4-8913-4B9FE8897677}"/>
              </a:ext>
            </a:extLst>
          </p:cNvPr>
          <p:cNvGrpSpPr/>
          <p:nvPr/>
        </p:nvGrpSpPr>
        <p:grpSpPr>
          <a:xfrm>
            <a:off x="441921" y="3951473"/>
            <a:ext cx="8333734" cy="1457082"/>
            <a:chOff x="198162" y="4217942"/>
            <a:chExt cx="8279208" cy="145708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9403172-2CB6-4679-9606-4A07E48465F5}"/>
                </a:ext>
              </a:extLst>
            </p:cNvPr>
            <p:cNvSpPr/>
            <p:nvPr/>
          </p:nvSpPr>
          <p:spPr>
            <a:xfrm>
              <a:off x="198162" y="4217942"/>
              <a:ext cx="4800600" cy="14121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C04E597-27F7-4F25-84F6-8E78FB48D952}"/>
                </a:ext>
              </a:extLst>
            </p:cNvPr>
            <p:cNvSpPr/>
            <p:nvPr/>
          </p:nvSpPr>
          <p:spPr>
            <a:xfrm>
              <a:off x="5705889" y="4217942"/>
              <a:ext cx="2771481" cy="14121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E21F10B-DF92-4225-981E-E213B8E7DD00}"/>
                </a:ext>
              </a:extLst>
            </p:cNvPr>
            <p:cNvGrpSpPr/>
            <p:nvPr/>
          </p:nvGrpSpPr>
          <p:grpSpPr>
            <a:xfrm>
              <a:off x="5514594" y="4259252"/>
              <a:ext cx="2962776" cy="1415772"/>
              <a:chOff x="2286000" y="4285893"/>
              <a:chExt cx="5406267" cy="141577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F16C4AC-B679-4131-869D-FAACB5A85EEB}"/>
                  </a:ext>
                </a:extLst>
              </p:cNvPr>
              <p:cNvSpPr/>
              <p:nvPr/>
            </p:nvSpPr>
            <p:spPr>
              <a:xfrm>
                <a:off x="2286000" y="4285893"/>
                <a:ext cx="4572000" cy="107721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1"/>
                <a:r>
                  <a:rPr lang="en-US" sz="3200" b="1" dirty="0">
                    <a:solidFill>
                      <a:schemeClr val="bg1"/>
                    </a:solidFill>
                  </a:rPr>
                  <a:t>2.4 billion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7FAC388-F681-462D-B8DA-9248852ECC7D}"/>
                  </a:ext>
                </a:extLst>
              </p:cNvPr>
              <p:cNvSpPr/>
              <p:nvPr/>
            </p:nvSpPr>
            <p:spPr>
              <a:xfrm>
                <a:off x="3120266" y="4686002"/>
                <a:ext cx="4572001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in costs annually &amp;</a:t>
                </a:r>
              </a:p>
              <a:p>
                <a:r>
                  <a:rPr lang="en-US" sz="1400" i="1" dirty="0">
                    <a:solidFill>
                      <a:schemeClr val="bg1"/>
                    </a:solidFill>
                  </a:rPr>
                  <a:t>US hospital admissions for DKA have increased 6.3% (CDC) </a:t>
                </a:r>
              </a:p>
            </p:txBody>
          </p:sp>
        </p:grp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0720A9F-45E3-4B33-A47B-88AC952F6AD2}"/>
                </a:ext>
              </a:extLst>
            </p:cNvPr>
            <p:cNvSpPr/>
            <p:nvPr/>
          </p:nvSpPr>
          <p:spPr>
            <a:xfrm>
              <a:off x="304800" y="4335571"/>
              <a:ext cx="480060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Most DKA patients have Type 1 Diabetes </a:t>
              </a:r>
              <a:r>
                <a:rPr lang="en-US" dirty="0">
                  <a:solidFill>
                    <a:schemeClr val="bg1"/>
                  </a:solidFill>
                </a:rPr>
                <a:t>BUT Type 2 Diabetes are also at risk during the catabolic stress of acute illness, such as trauma, surgery, or infections</a:t>
              </a:r>
            </a:p>
          </p:txBody>
        </p:sp>
        <p:sp>
          <p:nvSpPr>
            <p:cNvPr id="7" name="Arrow: Down 6">
              <a:extLst>
                <a:ext uri="{FF2B5EF4-FFF2-40B4-BE49-F238E27FC236}">
                  <a16:creationId xmlns:a16="http://schemas.microsoft.com/office/drawing/2014/main" id="{94ACC6F0-8A4E-4CCF-803F-2B6934BFD8C8}"/>
                </a:ext>
              </a:extLst>
            </p:cNvPr>
            <p:cNvSpPr/>
            <p:nvPr/>
          </p:nvSpPr>
          <p:spPr>
            <a:xfrm rot="16200000">
              <a:off x="5088040" y="4646276"/>
              <a:ext cx="600489" cy="39645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3C0E685-41A5-4CA0-AE5E-C30577E4CD4B}"/>
              </a:ext>
            </a:extLst>
          </p:cNvPr>
          <p:cNvSpPr txBox="1"/>
          <p:nvPr/>
        </p:nvSpPr>
        <p:spPr>
          <a:xfrm>
            <a:off x="7548880" y="121920"/>
            <a:ext cx="1595120" cy="3411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2DA25D4A-FADD-491C-A441-17CB1A7C62EA}"/>
              </a:ext>
            </a:extLst>
          </p:cNvPr>
          <p:cNvSpPr txBox="1">
            <a:spLocks/>
          </p:cNvSpPr>
          <p:nvPr/>
        </p:nvSpPr>
        <p:spPr>
          <a:xfrm>
            <a:off x="368345" y="5440534"/>
            <a:ext cx="1304287" cy="369332"/>
          </a:xfrm>
          <a:prstGeom prst="rect">
            <a:avLst/>
          </a:prstGeom>
        </p:spPr>
        <p:txBody>
          <a:bodyPr/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13" indent="-274313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SzPct val="65000"/>
              <a:buFontTx/>
              <a:buBlip>
                <a:blip r:embed="rId3"/>
              </a:buBlip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6" indent="-274313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.AppleSystemUIFont" charset="-12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2939" indent="-274313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53" indent="-274313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.AppleSystemUIFont" charset="-12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566" indent="-274313" algn="l" defTabSz="914377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/>
              </a:buClr>
              <a:buSzPct val="100000"/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13" indent="0" algn="l" defTabSz="914377" rtl="0" eaLnBrk="1" latinLnBrk="0" hangingPunct="1">
              <a:lnSpc>
                <a:spcPct val="100000"/>
              </a:lnSpc>
              <a:spcBef>
                <a:spcPts val="800"/>
              </a:spcBef>
              <a:buSzPct val="100000"/>
              <a:buFontTx/>
              <a:buNone/>
              <a:tabLst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13" indent="-274313" algn="l" defTabSz="914377" rtl="0" eaLnBrk="1" latinLnBrk="0" hangingPunct="1">
              <a:lnSpc>
                <a:spcPct val="100000"/>
              </a:lnSpc>
              <a:spcBef>
                <a:spcPts val="800"/>
              </a:spcBef>
              <a:buSzPct val="65000"/>
              <a:buFontTx/>
              <a:buBlip>
                <a:blip r:embed="rId3"/>
              </a:buBlip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26" indent="-274313" algn="l" defTabSz="914377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buSzPct val="100000"/>
              <a:buFont typeface=".AppleSystemUIFont" charset="-12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Mortality:</a:t>
            </a:r>
          </a:p>
          <a:p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D67A77-D399-4BFD-BC11-979B9ADE0055}"/>
              </a:ext>
            </a:extLst>
          </p:cNvPr>
          <p:cNvSpPr/>
          <p:nvPr/>
        </p:nvSpPr>
        <p:spPr>
          <a:xfrm>
            <a:off x="2396933" y="5440534"/>
            <a:ext cx="2640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in the young (&lt;40 </a:t>
            </a:r>
            <a:r>
              <a:rPr lang="en-US" i="1" dirty="0" err="1"/>
              <a:t>yo</a:t>
            </a:r>
            <a:r>
              <a:rPr lang="en-US" i="1" dirty="0"/>
              <a:t>) &amp;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7DC9C36-9650-4D49-B4D1-37A9BFC0A10F}"/>
              </a:ext>
            </a:extLst>
          </p:cNvPr>
          <p:cNvSpPr/>
          <p:nvPr/>
        </p:nvSpPr>
        <p:spPr>
          <a:xfrm>
            <a:off x="1482900" y="5363590"/>
            <a:ext cx="914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defTabSz="914377">
              <a:spcBef>
                <a:spcPts val="1000"/>
              </a:spcBef>
              <a:buSzPct val="65000"/>
            </a:pP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&lt;5%</a:t>
            </a:r>
            <a:endParaRPr lang="en-US" sz="14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67986E7-56A7-483E-B3E3-D70EA17426EA}"/>
              </a:ext>
            </a:extLst>
          </p:cNvPr>
          <p:cNvSpPr/>
          <p:nvPr/>
        </p:nvSpPr>
        <p:spPr>
          <a:xfrm>
            <a:off x="1432479" y="5840571"/>
            <a:ext cx="1114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&gt;20%</a:t>
            </a:r>
            <a:endParaRPr lang="en-US" sz="14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633536D-9911-4BDA-B2C9-55033642F680}"/>
              </a:ext>
            </a:extLst>
          </p:cNvPr>
          <p:cNvSpPr/>
          <p:nvPr/>
        </p:nvSpPr>
        <p:spPr>
          <a:xfrm>
            <a:off x="2396933" y="5906178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in the elderly</a:t>
            </a:r>
          </a:p>
        </p:txBody>
      </p:sp>
    </p:spTree>
    <p:extLst>
      <p:ext uri="{BB962C8B-B14F-4D97-AF65-F5344CB8AC3E}">
        <p14:creationId xmlns:p14="http://schemas.microsoft.com/office/powerpoint/2010/main" val="2453033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CB26-9B3D-425A-9FD7-D2728A023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Order Set (</a:t>
            </a:r>
            <a:r>
              <a:rPr lang="en-US" dirty="0" err="1"/>
              <a:t>Cont</a:t>
            </a:r>
            <a:r>
              <a:rPr lang="en-US" dirty="0"/>
              <a:t>…)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C576C8-31FD-44CC-BAC9-B593D2653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784" y="1219200"/>
            <a:ext cx="6412431" cy="474423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A048895-89B4-4183-9195-71CD380386EA}"/>
              </a:ext>
            </a:extLst>
          </p:cNvPr>
          <p:cNvSpPr txBox="1"/>
          <p:nvPr/>
        </p:nvSpPr>
        <p:spPr>
          <a:xfrm>
            <a:off x="7548880" y="121920"/>
            <a:ext cx="1595120" cy="3411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DKA SQ Order Set</a:t>
            </a:r>
          </a:p>
        </p:txBody>
      </p:sp>
    </p:spTree>
    <p:extLst>
      <p:ext uri="{BB962C8B-B14F-4D97-AF65-F5344CB8AC3E}">
        <p14:creationId xmlns:p14="http://schemas.microsoft.com/office/powerpoint/2010/main" val="3855295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FF1F-D40F-4261-8B6E-42C9D24A9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7886700" cy="724894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FAQs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6933-14B1-405F-AA6B-1E59BA86E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6432"/>
            <a:ext cx="7962900" cy="4524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should we do if the patient was started on IV insulin in the ED but they look like a SQ DKA candidate?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There is no definitive process. Options are: 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If only a dose of IV regular insulin has been given, switch to SQ protocol and adjust the dose of Lispro  </a:t>
            </a:r>
            <a:r>
              <a:rPr lang="en-US" u="sng" dirty="0">
                <a:solidFill>
                  <a:schemeClr val="accent1"/>
                </a:solidFill>
              </a:rPr>
              <a:t>OR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For a patient on IV infusion, repeat labs, assess glucose, </a:t>
            </a:r>
            <a:r>
              <a:rPr lang="en-US" dirty="0" err="1">
                <a:solidFill>
                  <a:schemeClr val="accent1"/>
                </a:solidFill>
              </a:rPr>
              <a:t>lytes</a:t>
            </a:r>
            <a:r>
              <a:rPr lang="en-US" dirty="0">
                <a:solidFill>
                  <a:schemeClr val="accent1"/>
                </a:solidFill>
              </a:rPr>
              <a:t>, and anion gap, then consider switching  </a:t>
            </a:r>
            <a:r>
              <a:rPr lang="en-US" u="sng" dirty="0">
                <a:solidFill>
                  <a:schemeClr val="accent1"/>
                </a:solidFill>
              </a:rPr>
              <a:t>OR</a:t>
            </a:r>
            <a:endParaRPr lang="en-US" dirty="0">
              <a:solidFill>
                <a:schemeClr val="accent1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Continue the IV protocol and give feedback to physicians to use SQ the next time</a:t>
            </a:r>
          </a:p>
          <a:p>
            <a:endParaRPr lang="en-US" dirty="0"/>
          </a:p>
          <a:p>
            <a:r>
              <a:rPr lang="en-US" dirty="0"/>
              <a:t>What about patients with Euglycemic DKA (e.g. SGLT2i in T1D)?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For patients with EDKA, do not give the high dose Lispro in the SQ protocol</a:t>
            </a:r>
          </a:p>
          <a:p>
            <a:pPr lvl="1"/>
            <a:r>
              <a:rPr lang="en-US" dirty="0">
                <a:solidFill>
                  <a:schemeClr val="accent1"/>
                </a:solidFill>
                <a:highlight>
                  <a:srgbClr val="FFFF00"/>
                </a:highlight>
              </a:rPr>
              <a:t>Administer Lantus and start on insulin correction protocol and rest of the orders as per the SQ DKA protocol (</a:t>
            </a:r>
            <a:r>
              <a:rPr lang="en-US" dirty="0" err="1">
                <a:solidFill>
                  <a:schemeClr val="accent1"/>
                </a:solidFill>
                <a:highlight>
                  <a:srgbClr val="FFFF00"/>
                </a:highlight>
              </a:rPr>
              <a:t>e.g</a:t>
            </a:r>
            <a:r>
              <a:rPr lang="en-US" dirty="0">
                <a:solidFill>
                  <a:schemeClr val="accent1"/>
                </a:solidFill>
                <a:highlight>
                  <a:srgbClr val="FFFF00"/>
                </a:highlight>
              </a:rPr>
              <a:t> electrolytes and glucose monitoring)</a:t>
            </a:r>
          </a:p>
          <a:p>
            <a:pPr lvl="1"/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9032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FF1F-D40F-4261-8B6E-42C9D24A9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FAQs Continued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6933-14B1-405F-AA6B-1E59BA86E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1911"/>
            <a:ext cx="8553450" cy="4876800"/>
          </a:xfrm>
        </p:spPr>
        <p:txBody>
          <a:bodyPr>
            <a:normAutofit/>
          </a:bodyPr>
          <a:lstStyle/>
          <a:p>
            <a:r>
              <a:rPr lang="en-US" dirty="0"/>
              <a:t>Is there a maximum weight limit for this protocol?</a:t>
            </a:r>
          </a:p>
          <a:p>
            <a:pPr lvl="1"/>
            <a:r>
              <a:rPr lang="en-US" dirty="0">
                <a:solidFill>
                  <a:schemeClr val="accent1"/>
                </a:solidFill>
                <a:highlight>
                  <a:srgbClr val="FFFF00"/>
                </a:highlight>
              </a:rPr>
              <a:t>Yes, 133 kg. Use Insulin Infusion Protocol for </a:t>
            </a:r>
            <a:r>
              <a:rPr lang="en-US" u="sng" dirty="0">
                <a:solidFill>
                  <a:schemeClr val="accent1"/>
                </a:solidFill>
                <a:highlight>
                  <a:srgbClr val="FFFF00"/>
                </a:highlight>
              </a:rPr>
              <a:t>&gt;</a:t>
            </a:r>
            <a:r>
              <a:rPr lang="en-US" dirty="0">
                <a:solidFill>
                  <a:schemeClr val="accent1"/>
                </a:solidFill>
                <a:highlight>
                  <a:srgbClr val="FFFF00"/>
                </a:highlight>
              </a:rPr>
              <a:t> 134 kg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The order set has a maximum of 40 units Lantus per dose (40/0.3= 133 kg)</a:t>
            </a:r>
          </a:p>
          <a:p>
            <a:endParaRPr lang="en-US" dirty="0"/>
          </a:p>
          <a:p>
            <a:r>
              <a:rPr lang="en-US" dirty="0"/>
              <a:t>What about patients with ESRD or renal transplant?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Adjust fluids and insulin with special circumstances, such as end-stage renal disease, heart failure, or BMI &gt; 40</a:t>
            </a:r>
          </a:p>
          <a:p>
            <a:endParaRPr lang="en-US" dirty="0"/>
          </a:p>
          <a:p>
            <a:r>
              <a:rPr lang="en-US" dirty="0"/>
              <a:t>Can this be used for Insulin Pump—Continuous Subcutaneous Insulin patients in DKA?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Yes, unless they need ICU level of care as per the SQ DKA protocol (insulin infusion protocol in that case)</a:t>
            </a:r>
          </a:p>
        </p:txBody>
      </p:sp>
    </p:spTree>
    <p:extLst>
      <p:ext uri="{BB962C8B-B14F-4D97-AF65-F5344CB8AC3E}">
        <p14:creationId xmlns:p14="http://schemas.microsoft.com/office/powerpoint/2010/main" val="25618675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4D46AE-1CF5-4454-B759-2285C1E4A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/>
          <a:p>
            <a:r>
              <a:rPr lang="en-US" dirty="0"/>
              <a:t>Special Considerations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99800A0-1881-4B12-B575-658B622E9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38710-641E-4C00-AAA8-F4CD685D3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577" y="6457950"/>
            <a:ext cx="2880360" cy="2286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2018 The Permanente Medical Group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4266-46FF-44F0-B64F-1B04310D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4800" y="6457950"/>
            <a:ext cx="228600" cy="2286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06B54077-DDC4-8645-A9B4-3523D661A7EA}" type="slidenum">
              <a:rPr lang="en-US" smtClean="0"/>
              <a:pPr>
                <a:spcAft>
                  <a:spcPts val="60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89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B876F9-2CFC-4870-8111-8F3EF967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D0867D-9749-45ED-89B3-094F1489D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F0EFCA3-5B19-41EF-B450-CB8450DA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Euglycemic DKA-(EDKA/euDKA)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1BBEDC-6F73-4D78-AA70-3707347F5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should be suspected in any diabetes patients who is on SGLT2i with classic symptoms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Diagnosis can be made with the classical cutoff level of pH, HCO3 and ketone with normoglycemia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studies have shown evidence that use of SGLT2i in T1D and in LADA cases have higher incidence of EDKA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Reduced carbohydrate intake, depleted glycogen reserve due to alcoholism, SGLT2i in T1D, reduction of insulin might precipitate EDKA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ighlight>
                  <a:srgbClr val="FFFF00"/>
                </a:highlight>
              </a:rPr>
              <a:t>Do not give High dose Lispro in SQ protocol in patients with EDKA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222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CD78F2-C508-4284-B013-AA0B633E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C91476-891A-4961-A049-DEF2BC7A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B48E7E-C174-49FC-A257-A6C2C263E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in Patients with Insulin Pump: Continuous subcutaneous insulin infusion (CSII)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7C2AFA-B41D-4BF3-AECE-92A2981A9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Pumps use only rapid-acting (short-acting) insulin that starts working in 10 to 15 minutes and lasts 4 to 5 hours in most people. </a:t>
            </a:r>
          </a:p>
          <a:p>
            <a:r>
              <a:rPr lang="en-US" dirty="0"/>
              <a:t>Blood glucose levels can start rising very quickly and cause DKA if: </a:t>
            </a:r>
          </a:p>
          <a:p>
            <a:r>
              <a:rPr lang="en-US" dirty="0"/>
              <a:t>• A pump is disconnected for more than 1 to 2 hours </a:t>
            </a:r>
          </a:p>
          <a:p>
            <a:r>
              <a:rPr lang="en-US" dirty="0"/>
              <a:t>• A pump malfunctions (does not work correctly) </a:t>
            </a:r>
          </a:p>
          <a:p>
            <a:r>
              <a:rPr lang="en-US" dirty="0"/>
              <a:t>• There are problems with an infusion set </a:t>
            </a:r>
          </a:p>
          <a:p>
            <a:endParaRPr lang="en-US" dirty="0"/>
          </a:p>
          <a:p>
            <a:r>
              <a:rPr lang="en-US" b="1" u="sng" dirty="0">
                <a:highlight>
                  <a:srgbClr val="FFFF00"/>
                </a:highlight>
              </a:rPr>
              <a:t>Do not use the CSII if patient has DKA</a:t>
            </a:r>
            <a:r>
              <a:rPr lang="en-US" dirty="0"/>
              <a:t>. </a:t>
            </a:r>
          </a:p>
          <a:p>
            <a:r>
              <a:rPr lang="en-US" dirty="0"/>
              <a:t>SQ protocol should be used depending on severity of the DKA. </a:t>
            </a:r>
          </a:p>
          <a:p>
            <a:r>
              <a:rPr lang="en-US" dirty="0"/>
              <a:t>SQ protocol works very well as Glargine mimics physiological basal insulin secretion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51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29C956-A82C-46BE-9231-D25022DBC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68F697-3EB0-4A99-BCD7-4BD044E1D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960F71-BD32-46D6-B937-F8A2BEF8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852" y="2133600"/>
            <a:ext cx="6914148" cy="274320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05143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SQ DKA Protocol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3E58131-EC7B-4376-90B9-71E6F6D3AB66}"/>
              </a:ext>
            </a:extLst>
          </p:cNvPr>
          <p:cNvGrpSpPr/>
          <p:nvPr/>
        </p:nvGrpSpPr>
        <p:grpSpPr>
          <a:xfrm>
            <a:off x="1200050" y="4458740"/>
            <a:ext cx="818707" cy="818707"/>
            <a:chOff x="6973186" y="972656"/>
            <a:chExt cx="818707" cy="818707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10B535DA-EB3E-4FFE-AF78-6EA2A3C1EDC1}"/>
                </a:ext>
              </a:extLst>
            </p:cNvPr>
            <p:cNvSpPr/>
            <p:nvPr/>
          </p:nvSpPr>
          <p:spPr>
            <a:xfrm>
              <a:off x="6973186" y="972656"/>
              <a:ext cx="818707" cy="818707"/>
            </a:xfrm>
            <a:prstGeom prst="ellipse">
              <a:avLst/>
            </a:prstGeom>
            <a:noFill/>
            <a:ln w="285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F24B61C-5832-4ED6-A524-A366DCF99473}"/>
                </a:ext>
              </a:extLst>
            </p:cNvPr>
            <p:cNvSpPr txBox="1"/>
            <p:nvPr/>
          </p:nvSpPr>
          <p:spPr>
            <a:xfrm>
              <a:off x="7034987" y="1000651"/>
              <a:ext cx="695104" cy="762717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6000" b="1" dirty="0">
                  <a:solidFill>
                    <a:schemeClr val="accent6"/>
                  </a:solidFill>
                </a:rPr>
                <a:t>=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FAF7B17A-F637-4402-B674-D5ADB03A80D0}"/>
              </a:ext>
            </a:extLst>
          </p:cNvPr>
          <p:cNvSpPr/>
          <p:nvPr/>
        </p:nvSpPr>
        <p:spPr>
          <a:xfrm>
            <a:off x="2052516" y="4544929"/>
            <a:ext cx="54475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dirty="0"/>
              <a:t>Combination of rapid acting and long action SQ insulin shown to be </a:t>
            </a:r>
            <a:r>
              <a:rPr lang="en-US" b="1" dirty="0"/>
              <a:t>just as effective 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4C9A2C9-B535-403C-9393-E4D6D92C9748}"/>
              </a:ext>
            </a:extLst>
          </p:cNvPr>
          <p:cNvGrpSpPr/>
          <p:nvPr/>
        </p:nvGrpSpPr>
        <p:grpSpPr>
          <a:xfrm>
            <a:off x="334130" y="2100788"/>
            <a:ext cx="8241787" cy="1885399"/>
            <a:chOff x="334130" y="1288308"/>
            <a:chExt cx="8241787" cy="1885399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BAF806D-A7B0-4988-A025-A34D661254D7}"/>
                </a:ext>
              </a:extLst>
            </p:cNvPr>
            <p:cNvGrpSpPr/>
            <p:nvPr/>
          </p:nvGrpSpPr>
          <p:grpSpPr>
            <a:xfrm>
              <a:off x="334130" y="1288308"/>
              <a:ext cx="3035597" cy="818707"/>
              <a:chOff x="942753" y="2468309"/>
              <a:chExt cx="3035597" cy="81870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2AE6C87-2253-4C7E-A230-0BC764DFFD2D}"/>
                  </a:ext>
                </a:extLst>
              </p:cNvPr>
              <p:cNvSpPr/>
              <p:nvPr/>
            </p:nvSpPr>
            <p:spPr>
              <a:xfrm>
                <a:off x="1748700" y="2565990"/>
                <a:ext cx="222965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1"/>
                <a:r>
                  <a:rPr lang="en-US" dirty="0"/>
                  <a:t>Reduce need for </a:t>
                </a:r>
                <a:r>
                  <a:rPr lang="en-US" b="1" dirty="0"/>
                  <a:t>ICU admission </a:t>
                </a: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BD2C92C1-53B5-449F-9ADB-192D6EFFFAF2}"/>
                  </a:ext>
                </a:extLst>
              </p:cNvPr>
              <p:cNvGrpSpPr/>
              <p:nvPr/>
            </p:nvGrpSpPr>
            <p:grpSpPr>
              <a:xfrm>
                <a:off x="942753" y="2468309"/>
                <a:ext cx="818707" cy="818707"/>
                <a:chOff x="533400" y="1931462"/>
                <a:chExt cx="818707" cy="818707"/>
              </a:xfrm>
            </p:grpSpPr>
            <p:sp>
              <p:nvSpPr>
                <p:cNvPr id="21" name="Arrow: Down 20">
                  <a:extLst>
                    <a:ext uri="{FF2B5EF4-FFF2-40B4-BE49-F238E27FC236}">
                      <a16:creationId xmlns:a16="http://schemas.microsoft.com/office/drawing/2014/main" id="{18D49A0F-CF1A-462F-8CA9-F8F142FEC891}"/>
                    </a:ext>
                  </a:extLst>
                </p:cNvPr>
                <p:cNvSpPr/>
                <p:nvPr/>
              </p:nvSpPr>
              <p:spPr>
                <a:xfrm>
                  <a:off x="676053" y="2081757"/>
                  <a:ext cx="533400" cy="541102"/>
                </a:xfrm>
                <a:prstGeom prst="downArrow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323C50B0-F293-4B2A-BE11-CC6340943E46}"/>
                    </a:ext>
                  </a:extLst>
                </p:cNvPr>
                <p:cNvSpPr/>
                <p:nvPr/>
              </p:nvSpPr>
              <p:spPr>
                <a:xfrm>
                  <a:off x="533400" y="1931462"/>
                  <a:ext cx="818707" cy="818707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D2F3BE1F-7E25-4D04-9C7F-863E837CBD3C}"/>
                </a:ext>
              </a:extLst>
            </p:cNvPr>
            <p:cNvGrpSpPr/>
            <p:nvPr/>
          </p:nvGrpSpPr>
          <p:grpSpPr>
            <a:xfrm>
              <a:off x="1123241" y="2355000"/>
              <a:ext cx="3050285" cy="818707"/>
              <a:chOff x="4162646" y="2468309"/>
              <a:chExt cx="3050285" cy="818707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AB5D1D2-247D-4F5D-82A9-C71FE52B9909}"/>
                  </a:ext>
                </a:extLst>
              </p:cNvPr>
              <p:cNvSpPr/>
              <p:nvPr/>
            </p:nvSpPr>
            <p:spPr>
              <a:xfrm>
                <a:off x="4983281" y="2554497"/>
                <a:ext cx="222965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1"/>
                <a:r>
                  <a:rPr lang="en-US" altLang="en-US" dirty="0">
                    <a:cs typeface="Arial" panose="020B0604020202020204" pitchFamily="34" charset="0"/>
                  </a:rPr>
                  <a:t>Reduce hourly </a:t>
                </a:r>
                <a:r>
                  <a:rPr lang="en-US" altLang="en-US" b="1" dirty="0">
                    <a:cs typeface="Arial" panose="020B0604020202020204" pitchFamily="34" charset="0"/>
                  </a:rPr>
                  <a:t>glucose checks </a:t>
                </a:r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50C3EBB2-2D8E-455C-B2E7-DBAA0F3227C9}"/>
                  </a:ext>
                </a:extLst>
              </p:cNvPr>
              <p:cNvGrpSpPr/>
              <p:nvPr/>
            </p:nvGrpSpPr>
            <p:grpSpPr>
              <a:xfrm>
                <a:off x="4162646" y="2468309"/>
                <a:ext cx="818707" cy="818707"/>
                <a:chOff x="533400" y="1931462"/>
                <a:chExt cx="818707" cy="818707"/>
              </a:xfrm>
            </p:grpSpPr>
            <p:sp>
              <p:nvSpPr>
                <p:cNvPr id="29" name="Arrow: Down 28">
                  <a:extLst>
                    <a:ext uri="{FF2B5EF4-FFF2-40B4-BE49-F238E27FC236}">
                      <a16:creationId xmlns:a16="http://schemas.microsoft.com/office/drawing/2014/main" id="{CE4E9A4E-07D0-4B97-AC36-A8D4EF65FA44}"/>
                    </a:ext>
                  </a:extLst>
                </p:cNvPr>
                <p:cNvSpPr/>
                <p:nvPr/>
              </p:nvSpPr>
              <p:spPr>
                <a:xfrm>
                  <a:off x="676053" y="2070264"/>
                  <a:ext cx="533400" cy="541102"/>
                </a:xfrm>
                <a:prstGeom prst="downArrow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2C973688-C256-46E5-AAFE-B64965D94992}"/>
                    </a:ext>
                  </a:extLst>
                </p:cNvPr>
                <p:cNvSpPr/>
                <p:nvPr/>
              </p:nvSpPr>
              <p:spPr>
                <a:xfrm>
                  <a:off x="533400" y="1931462"/>
                  <a:ext cx="818707" cy="818707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D4B94B-E6AF-41C4-B531-1863794A4736}"/>
                </a:ext>
              </a:extLst>
            </p:cNvPr>
            <p:cNvGrpSpPr/>
            <p:nvPr/>
          </p:nvGrpSpPr>
          <p:grpSpPr>
            <a:xfrm>
              <a:off x="4173526" y="1299800"/>
              <a:ext cx="2706294" cy="818707"/>
              <a:chOff x="6973186" y="2468309"/>
              <a:chExt cx="2706294" cy="818707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5ED70A1-8BAE-4E15-945C-CC177535A644}"/>
                  </a:ext>
                </a:extLst>
              </p:cNvPr>
              <p:cNvSpPr/>
              <p:nvPr/>
            </p:nvSpPr>
            <p:spPr>
              <a:xfrm>
                <a:off x="7793794" y="2554496"/>
                <a:ext cx="188568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1"/>
                <a:r>
                  <a:rPr lang="en-US" dirty="0"/>
                  <a:t>Decrease </a:t>
                </a:r>
                <a:r>
                  <a:rPr lang="en-US" b="1" dirty="0"/>
                  <a:t>nursing work</a:t>
                </a:r>
              </a:p>
            </p:txBody>
          </p: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162DDA0A-CF7A-4FFF-B47B-D26661EE16B3}"/>
                  </a:ext>
                </a:extLst>
              </p:cNvPr>
              <p:cNvGrpSpPr/>
              <p:nvPr/>
            </p:nvGrpSpPr>
            <p:grpSpPr>
              <a:xfrm>
                <a:off x="6973186" y="2468309"/>
                <a:ext cx="818707" cy="818707"/>
                <a:chOff x="533400" y="1931462"/>
                <a:chExt cx="818707" cy="818707"/>
              </a:xfrm>
            </p:grpSpPr>
            <p:sp>
              <p:nvSpPr>
                <p:cNvPr id="33" name="Arrow: Down 32">
                  <a:extLst>
                    <a:ext uri="{FF2B5EF4-FFF2-40B4-BE49-F238E27FC236}">
                      <a16:creationId xmlns:a16="http://schemas.microsoft.com/office/drawing/2014/main" id="{C58ABF04-C16D-49AD-AB90-CEA9233F48ED}"/>
                    </a:ext>
                  </a:extLst>
                </p:cNvPr>
                <p:cNvSpPr/>
                <p:nvPr/>
              </p:nvSpPr>
              <p:spPr>
                <a:xfrm>
                  <a:off x="676053" y="2070264"/>
                  <a:ext cx="533400" cy="541102"/>
                </a:xfrm>
                <a:prstGeom prst="downArrow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92BA1022-0A16-4017-B718-B817199AC214}"/>
                    </a:ext>
                  </a:extLst>
                </p:cNvPr>
                <p:cNvSpPr/>
                <p:nvPr/>
              </p:nvSpPr>
              <p:spPr>
                <a:xfrm>
                  <a:off x="533400" y="1931462"/>
                  <a:ext cx="818707" cy="818707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D84C602-A6E4-4C10-A71A-88DC89788602}"/>
                </a:ext>
              </a:extLst>
            </p:cNvPr>
            <p:cNvGrpSpPr/>
            <p:nvPr/>
          </p:nvGrpSpPr>
          <p:grpSpPr>
            <a:xfrm>
              <a:off x="4849579" y="2349414"/>
              <a:ext cx="3726338" cy="818707"/>
              <a:chOff x="6973186" y="2468309"/>
              <a:chExt cx="3726338" cy="818707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3261C3C5-E795-4910-8587-CCC1729C401A}"/>
                  </a:ext>
                </a:extLst>
              </p:cNvPr>
              <p:cNvSpPr/>
              <p:nvPr/>
            </p:nvSpPr>
            <p:spPr>
              <a:xfrm>
                <a:off x="7793793" y="2554496"/>
                <a:ext cx="290573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1"/>
                <a:r>
                  <a:rPr lang="en-US" b="1" dirty="0"/>
                  <a:t>Will reduce cost &amp; </a:t>
                </a:r>
                <a:r>
                  <a:rPr lang="en-US" dirty="0"/>
                  <a:t>avoid excess </a:t>
                </a:r>
                <a:r>
                  <a:rPr lang="en-US" b="1" dirty="0"/>
                  <a:t>length of stay</a:t>
                </a:r>
              </a:p>
            </p:txBody>
          </p: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EAE6B26F-83B7-49B4-B9F3-C51F1A309E2F}"/>
                  </a:ext>
                </a:extLst>
              </p:cNvPr>
              <p:cNvGrpSpPr/>
              <p:nvPr/>
            </p:nvGrpSpPr>
            <p:grpSpPr>
              <a:xfrm>
                <a:off x="6973186" y="2468309"/>
                <a:ext cx="818707" cy="818707"/>
                <a:chOff x="533400" y="1931462"/>
                <a:chExt cx="818707" cy="818707"/>
              </a:xfrm>
            </p:grpSpPr>
            <p:sp>
              <p:nvSpPr>
                <p:cNvPr id="49" name="Arrow: Down 48">
                  <a:extLst>
                    <a:ext uri="{FF2B5EF4-FFF2-40B4-BE49-F238E27FC236}">
                      <a16:creationId xmlns:a16="http://schemas.microsoft.com/office/drawing/2014/main" id="{D3892F39-19D4-4D79-9F5E-DE4DF844F7A6}"/>
                    </a:ext>
                  </a:extLst>
                </p:cNvPr>
                <p:cNvSpPr/>
                <p:nvPr/>
              </p:nvSpPr>
              <p:spPr>
                <a:xfrm>
                  <a:off x="676053" y="2070264"/>
                  <a:ext cx="533400" cy="541102"/>
                </a:xfrm>
                <a:prstGeom prst="downArrow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659CDBB2-5B4B-4FA6-B3B4-4B29D6ED4DC3}"/>
                    </a:ext>
                  </a:extLst>
                </p:cNvPr>
                <p:cNvSpPr/>
                <p:nvPr/>
              </p:nvSpPr>
              <p:spPr>
                <a:xfrm>
                  <a:off x="533400" y="1931462"/>
                  <a:ext cx="818707" cy="818707"/>
                </a:xfrm>
                <a:prstGeom prst="ellipse">
                  <a:avLst/>
                </a:prstGeom>
                <a:noFill/>
                <a:ln w="28575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2B727619-B353-475F-8C7D-FCC15D2AD6E9}"/>
              </a:ext>
            </a:extLst>
          </p:cNvPr>
          <p:cNvSpPr/>
          <p:nvPr/>
        </p:nvSpPr>
        <p:spPr>
          <a:xfrm>
            <a:off x="304800" y="1342931"/>
            <a:ext cx="79621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en-US" sz="2400" b="1" i="1" dirty="0">
                <a:solidFill>
                  <a:srgbClr val="0078B3"/>
                </a:solidFill>
                <a:cs typeface="Arial" panose="020B0604020202020204" pitchFamily="34" charset="0"/>
              </a:rPr>
              <a:t>Simplify delivery, with potential of reducing error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666BBA-BAEB-4735-80E9-8515616E4510}"/>
              </a:ext>
            </a:extLst>
          </p:cNvPr>
          <p:cNvSpPr txBox="1"/>
          <p:nvPr/>
        </p:nvSpPr>
        <p:spPr>
          <a:xfrm>
            <a:off x="228600" y="5455738"/>
            <a:ext cx="8915400" cy="8578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b="1" i="1" dirty="0">
                <a:solidFill>
                  <a:srgbClr val="0070C0"/>
                </a:solidFill>
              </a:rPr>
              <a:t>Appropriate utilization of ICU while not compromising on patient safety</a:t>
            </a:r>
          </a:p>
        </p:txBody>
      </p:sp>
    </p:spTree>
    <p:extLst>
      <p:ext uri="{BB962C8B-B14F-4D97-AF65-F5344CB8AC3E}">
        <p14:creationId xmlns:p14="http://schemas.microsoft.com/office/powerpoint/2010/main" val="184688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Side-By-Side: IV vs SQ</a:t>
            </a: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1B441F8A-0ED5-4A24-8013-38978F89C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58" y="1534529"/>
            <a:ext cx="3705225" cy="4770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>
            <a:extLst>
              <a:ext uri="{FF2B5EF4-FFF2-40B4-BE49-F238E27FC236}">
                <a16:creationId xmlns:a16="http://schemas.microsoft.com/office/drawing/2014/main" id="{B84F6708-6741-42E0-A4AF-4C7F514BF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863" y="1534528"/>
            <a:ext cx="2672074" cy="2351671"/>
          </a:xfrm>
          <a:prstGeom prst="rect">
            <a:avLst/>
          </a:prstGeom>
          <a:noFill/>
          <a:ln w="28575" algn="ctr">
            <a:solidFill>
              <a:srgbClr val="E6762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SzPct val="11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SzPct val="120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SzPct val="80000"/>
              <a:buFont typeface="Courier New" panose="02070309020205020404" pitchFamily="49" charset="0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19BDE8B-8484-4EAE-B2E0-C2B46C5879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492760" y="1514476"/>
            <a:ext cx="2557452" cy="4719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8">
            <a:extLst>
              <a:ext uri="{FF2B5EF4-FFF2-40B4-BE49-F238E27FC236}">
                <a16:creationId xmlns:a16="http://schemas.microsoft.com/office/drawing/2014/main" id="{2C74D861-B05B-4DB8-923B-3113F5C2F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70207"/>
            <a:ext cx="1423735" cy="1978025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SzPct val="11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SzPct val="120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SzPct val="80000"/>
              <a:buFont typeface="Courier New" panose="02070309020205020404" pitchFamily="49" charset="0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35000"/>
              </a:spcBef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92CCF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F0BBA9B-BC92-424E-BF10-DDB17893D791}"/>
              </a:ext>
            </a:extLst>
          </p:cNvPr>
          <p:cNvSpPr/>
          <p:nvPr/>
        </p:nvSpPr>
        <p:spPr>
          <a:xfrm>
            <a:off x="928372" y="1145144"/>
            <a:ext cx="2881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/>
              <a:t>ADA GUIDELINES (2009)</a:t>
            </a:r>
            <a:endParaRPr lang="en-US" alt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ED8E0-54E8-45F5-A524-D55E7C60F09D}"/>
              </a:ext>
            </a:extLst>
          </p:cNvPr>
          <p:cNvSpPr/>
          <p:nvPr/>
        </p:nvSpPr>
        <p:spPr>
          <a:xfrm>
            <a:off x="5121081" y="1145144"/>
            <a:ext cx="3762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/>
              <a:t>UP TO DATE GUIDELINES (2018)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F01136C-AE14-40E4-9A50-08A5B56C293E}"/>
              </a:ext>
            </a:extLst>
          </p:cNvPr>
          <p:cNvCxnSpPr/>
          <p:nvPr/>
        </p:nvCxnSpPr>
        <p:spPr>
          <a:xfrm>
            <a:off x="4572000" y="930397"/>
            <a:ext cx="0" cy="56182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A156968-CC29-4E48-A69F-C4E721979F7B}"/>
              </a:ext>
            </a:extLst>
          </p:cNvPr>
          <p:cNvSpPr/>
          <p:nvPr/>
        </p:nvSpPr>
        <p:spPr>
          <a:xfrm>
            <a:off x="6781800" y="2270207"/>
            <a:ext cx="1423735" cy="1978025"/>
          </a:xfrm>
          <a:prstGeom prst="rect">
            <a:avLst/>
          </a:pr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DED33C-D355-465D-8948-55D8A76C1B08}"/>
              </a:ext>
            </a:extLst>
          </p:cNvPr>
          <p:cNvSpPr/>
          <p:nvPr/>
        </p:nvSpPr>
        <p:spPr>
          <a:xfrm>
            <a:off x="3048055" y="3342283"/>
            <a:ext cx="2971797" cy="11916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Key Difference: </a:t>
            </a:r>
          </a:p>
          <a:p>
            <a:pPr algn="ctr"/>
            <a:r>
              <a:rPr lang="en-US" sz="2400" dirty="0"/>
              <a:t>IV vs SQ</a:t>
            </a:r>
          </a:p>
        </p:txBody>
      </p:sp>
    </p:spTree>
    <p:extLst>
      <p:ext uri="{BB962C8B-B14F-4D97-AF65-F5344CB8AC3E}">
        <p14:creationId xmlns:p14="http://schemas.microsoft.com/office/powerpoint/2010/main" val="277721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14363-4713-4AF2-9497-A5B1FE061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5871" y="3009900"/>
            <a:ext cx="3520997" cy="1790700"/>
          </a:xfrm>
        </p:spPr>
        <p:txBody>
          <a:bodyPr>
            <a:noAutofit/>
          </a:bodyPr>
          <a:lstStyle/>
          <a:p>
            <a:r>
              <a:rPr lang="en-US" sz="2800" dirty="0"/>
              <a:t>Treatment of Diabetic Ketoacidosis with Subcutaneous Insulin </a:t>
            </a:r>
            <a:r>
              <a:rPr lang="en-US" sz="2800" dirty="0" err="1"/>
              <a:t>Aspart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809727-83B7-4299-AA37-7DB660A86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05" y="838200"/>
            <a:ext cx="4683795" cy="51816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8ED528-C348-4ECC-A200-A761ED773282}"/>
              </a:ext>
            </a:extLst>
          </p:cNvPr>
          <p:cNvSpPr/>
          <p:nvPr/>
        </p:nvSpPr>
        <p:spPr>
          <a:xfrm>
            <a:off x="421605" y="5105400"/>
            <a:ext cx="4531395" cy="489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545786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9B01-FEF4-434D-A3A6-D046BA27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dirty="0"/>
              <a:t>Prospective Randomized Trial of Insulin Glargine in Acute Management of DKA in the Emergency Department: A Pilot Study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A6D0D1-E8D4-43FE-A878-4E583D788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928" y="1838318"/>
            <a:ext cx="6465208" cy="44958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05D40E-F4FF-475F-84C1-565E0E05DA69}"/>
              </a:ext>
            </a:extLst>
          </p:cNvPr>
          <p:cNvSpPr/>
          <p:nvPr/>
        </p:nvSpPr>
        <p:spPr>
          <a:xfrm>
            <a:off x="1828800" y="5454922"/>
            <a:ext cx="5181600" cy="3341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60067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4D46AE-1CF5-4454-B759-2285C1E4A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/>
          <a:p>
            <a:r>
              <a:rPr lang="en-US" dirty="0"/>
              <a:t>SQ DKA Protocol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99800A0-1881-4B12-B575-658B622E9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638710-641E-4C00-AAA8-F4CD685D3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577" y="6457950"/>
            <a:ext cx="2880360" cy="2286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2018 The Permanente Medical Group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4266-46FF-44F0-B64F-1B04310D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4800" y="6457950"/>
            <a:ext cx="228600" cy="2286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06B54077-DDC4-8645-A9B4-3523D661A7EA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0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9A3E3F-D72A-47E3-B42D-37A4A3CA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F0616E-0F2C-4C28-ACFD-566AAF96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8068DC-69D4-4448-986B-99F0FD611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of Adult DKA: When to use the SQ Protocol?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C7E4BB-5AA8-4602-B931-08EB03C50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593" y="1447800"/>
            <a:ext cx="7775864" cy="923330"/>
          </a:xfrm>
        </p:spPr>
        <p:txBody>
          <a:bodyPr>
            <a:normAutofit/>
          </a:bodyPr>
          <a:lstStyle/>
          <a:p>
            <a:pPr algn="ctr"/>
            <a:r>
              <a:rPr lang="en-US" b="1" i="1" dirty="0"/>
              <a:t>Review all previously ordered insulin and discontinue oral hypoglycemic agents before using this orderset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2B2ACB8-3792-4568-85B1-D871EBEBB569}"/>
              </a:ext>
            </a:extLst>
          </p:cNvPr>
          <p:cNvGrpSpPr/>
          <p:nvPr/>
        </p:nvGrpSpPr>
        <p:grpSpPr>
          <a:xfrm>
            <a:off x="761103" y="2397638"/>
            <a:ext cx="7621795" cy="914400"/>
            <a:chOff x="578577" y="2184989"/>
            <a:chExt cx="7621795" cy="91440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CF812387-FBE9-4860-A152-66876C0F23C8}"/>
                </a:ext>
              </a:extLst>
            </p:cNvPr>
            <p:cNvSpPr/>
            <p:nvPr/>
          </p:nvSpPr>
          <p:spPr>
            <a:xfrm>
              <a:off x="578577" y="2184989"/>
              <a:ext cx="3612423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>
                  <a:solidFill>
                    <a:srgbClr val="FFFFFF"/>
                  </a:solidFill>
                </a:rPr>
                <a:t>ICU</a:t>
              </a:r>
              <a:endParaRPr lang="en-US" sz="3200" dirty="0">
                <a:solidFill>
                  <a:srgbClr val="FFFFFF"/>
                </a:solidFill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A5794E52-1AAC-470E-B89D-CFE0641A1030}"/>
                </a:ext>
              </a:extLst>
            </p:cNvPr>
            <p:cNvSpPr/>
            <p:nvPr/>
          </p:nvSpPr>
          <p:spPr>
            <a:xfrm>
              <a:off x="4587949" y="2184989"/>
              <a:ext cx="3612423" cy="914400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dirty="0"/>
                <a:t>Med/Surg +/- Tele </a:t>
              </a: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06076E9-A936-4EF9-9F18-CC9B17CDE905}"/>
              </a:ext>
            </a:extLst>
          </p:cNvPr>
          <p:cNvSpPr/>
          <p:nvPr/>
        </p:nvSpPr>
        <p:spPr>
          <a:xfrm>
            <a:off x="890465" y="3367079"/>
            <a:ext cx="3353697" cy="181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Admit to ICU if patient is: </a:t>
            </a:r>
          </a:p>
          <a:p>
            <a:pPr marL="274313" lvl="1" indent="-274313" defTabSz="914377">
              <a:lnSpc>
                <a:spcPct val="80000"/>
              </a:lnSpc>
              <a:spcBef>
                <a:spcPts val="1000"/>
              </a:spcBef>
              <a:buSzPct val="65000"/>
              <a:buBlip>
                <a:blip r:embed="rId3"/>
              </a:buBlip>
            </a:pPr>
            <a:r>
              <a:rPr lang="en-US" sz="1700" dirty="0"/>
              <a:t>Hypotensive</a:t>
            </a:r>
          </a:p>
          <a:p>
            <a:pPr marL="274313" lvl="1" indent="-274313" defTabSz="914377">
              <a:lnSpc>
                <a:spcPct val="80000"/>
              </a:lnSpc>
              <a:spcBef>
                <a:spcPts val="1000"/>
              </a:spcBef>
              <a:buSzPct val="65000"/>
              <a:buBlip>
                <a:blip r:embed="rId3"/>
              </a:buBlip>
            </a:pPr>
            <a:r>
              <a:rPr lang="en-US" sz="1700" dirty="0"/>
              <a:t>GCS &lt; 8</a:t>
            </a:r>
          </a:p>
          <a:p>
            <a:pPr marL="274313" lvl="1" indent="-274313" defTabSz="914377">
              <a:lnSpc>
                <a:spcPct val="80000"/>
              </a:lnSpc>
              <a:spcBef>
                <a:spcPts val="1000"/>
              </a:spcBef>
              <a:buSzPct val="65000"/>
              <a:buBlip>
                <a:blip r:embed="rId3"/>
              </a:buBlip>
            </a:pPr>
            <a:r>
              <a:rPr lang="en-US" sz="1700" dirty="0"/>
              <a:t>Any other medical conditions that normally would require ICU admission</a:t>
            </a:r>
            <a:endParaRPr lang="en-US" i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C6CF5-B4F0-437E-8EF1-DC37CCDE0370}"/>
              </a:ext>
            </a:extLst>
          </p:cNvPr>
          <p:cNvSpPr/>
          <p:nvPr/>
        </p:nvSpPr>
        <p:spPr>
          <a:xfrm>
            <a:off x="4774019" y="3811816"/>
            <a:ext cx="36124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US" dirty="0"/>
              <a:t>Otherwise admit patient to Med/Surg +/- Telemetry as clinical judgment warrants 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6D614A-3ADC-4D33-A944-381D92101AB8}"/>
              </a:ext>
            </a:extLst>
          </p:cNvPr>
          <p:cNvCxnSpPr>
            <a:cxnSpLocks/>
          </p:cNvCxnSpPr>
          <p:nvPr/>
        </p:nvCxnSpPr>
        <p:spPr>
          <a:xfrm>
            <a:off x="4572000" y="2137144"/>
            <a:ext cx="0" cy="4035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B958FB0-6C2E-47C8-951E-F802E554A35D}"/>
              </a:ext>
            </a:extLst>
          </p:cNvPr>
          <p:cNvSpPr/>
          <p:nvPr/>
        </p:nvSpPr>
        <p:spPr>
          <a:xfrm>
            <a:off x="1746660" y="5410200"/>
            <a:ext cx="3612419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Consider using the </a:t>
            </a:r>
            <a:r>
              <a:rPr lang="en-US" sz="1400" b="1" dirty="0"/>
              <a:t>DKA/HONK IV Insulin </a:t>
            </a:r>
            <a:r>
              <a:rPr lang="en-US" sz="1400" dirty="0"/>
              <a:t>orderset if admitting the patient to the ICU</a:t>
            </a:r>
          </a:p>
        </p:txBody>
      </p:sp>
      <p:sp>
        <p:nvSpPr>
          <p:cNvPr id="26" name="Arrow: Bent-Up 25">
            <a:extLst>
              <a:ext uri="{FF2B5EF4-FFF2-40B4-BE49-F238E27FC236}">
                <a16:creationId xmlns:a16="http://schemas.microsoft.com/office/drawing/2014/main" id="{79D88774-1F8F-4A2E-AF07-8D074A9494A7}"/>
              </a:ext>
            </a:extLst>
          </p:cNvPr>
          <p:cNvSpPr/>
          <p:nvPr/>
        </p:nvSpPr>
        <p:spPr>
          <a:xfrm rot="5400000">
            <a:off x="581294" y="4873064"/>
            <a:ext cx="1050131" cy="1195537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070800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9A3E3F-D72A-47E3-B42D-37A4A3CA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4077-DDC4-8645-A9B4-3523D661A7EA}" type="slidenum">
              <a:rPr lang="en-US" smtClean="0"/>
              <a:t>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F0616E-0F2C-4C28-ACFD-566AAF96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The Permanente Medical Group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8068DC-69D4-4448-986B-99F0FD611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the SQ Protocol?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C7E4BB-5AA8-4602-B931-08EB03C50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10415"/>
            <a:ext cx="8553450" cy="672690"/>
          </a:xfrm>
        </p:spPr>
        <p:txBody>
          <a:bodyPr>
            <a:normAutofit/>
          </a:bodyPr>
          <a:lstStyle/>
          <a:p>
            <a:pPr marL="0" lvl="1" indent="0" algn="ctr">
              <a:spcBef>
                <a:spcPts val="0"/>
              </a:spcBef>
              <a:buNone/>
              <a:defRPr/>
            </a:pPr>
            <a:r>
              <a:rPr lang="en-US" b="1" dirty="0"/>
              <a:t>Use clinical judgement to determine volume status. </a:t>
            </a:r>
          </a:p>
          <a:p>
            <a:pPr marL="0" lvl="1" indent="0" algn="ctr">
              <a:spcBef>
                <a:spcPts val="0"/>
              </a:spcBef>
              <a:buNone/>
              <a:defRPr/>
            </a:pPr>
            <a:r>
              <a:rPr lang="en-US" dirty="0"/>
              <a:t>Fluid management based on volume status (just as in the standard ADA protocol)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C3DD485-26F9-46DA-8630-F1402106C0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881600"/>
              </p:ext>
            </p:extLst>
          </p:nvPr>
        </p:nvGraphicFramePr>
        <p:xfrm>
          <a:off x="295275" y="2071571"/>
          <a:ext cx="8553450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150">
                  <a:extLst>
                    <a:ext uri="{9D8B030D-6E8A-4147-A177-3AD203B41FA5}">
                      <a16:colId xmlns:a16="http://schemas.microsoft.com/office/drawing/2014/main" val="450790134"/>
                    </a:ext>
                  </a:extLst>
                </a:gridCol>
                <a:gridCol w="2851150">
                  <a:extLst>
                    <a:ext uri="{9D8B030D-6E8A-4147-A177-3AD203B41FA5}">
                      <a16:colId xmlns:a16="http://schemas.microsoft.com/office/drawing/2014/main" val="3697049709"/>
                    </a:ext>
                  </a:extLst>
                </a:gridCol>
                <a:gridCol w="2851150">
                  <a:extLst>
                    <a:ext uri="{9D8B030D-6E8A-4147-A177-3AD203B41FA5}">
                      <a16:colId xmlns:a16="http://schemas.microsoft.com/office/drawing/2014/main" val="2153226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Mild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Moderate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Severe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90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  7.25 and 7.30</a:t>
                      </a:r>
                    </a:p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Bicarbonate 15 - 18 </a:t>
                      </a:r>
                    </a:p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 is alert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 7.00 - 7.25</a:t>
                      </a:r>
                    </a:p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Bicarbonate 10 - 15</a:t>
                      </a:r>
                    </a:p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Mild drowsiness may be present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 below 7.00</a:t>
                      </a:r>
                    </a:p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Bicarbonate below 10</a:t>
                      </a:r>
                    </a:p>
                    <a:p>
                      <a:pPr marL="274313" lvl="1" indent="-274313" algn="l" defTabSz="914377" rtl="0" eaLnBrk="1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buSzPct val="65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Stupor or coma may occur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169740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8AF76BD-BC8A-41CC-8B0E-AA7A52B73524}"/>
              </a:ext>
            </a:extLst>
          </p:cNvPr>
          <p:cNvSpPr/>
          <p:nvPr/>
        </p:nvSpPr>
        <p:spPr>
          <a:xfrm>
            <a:off x="5804310" y="4104841"/>
            <a:ext cx="3053940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Use the </a:t>
            </a:r>
            <a:r>
              <a:rPr lang="en-US" sz="1400" b="1" dirty="0"/>
              <a:t>DKA/HONK IV Insulin orderset </a:t>
            </a:r>
            <a:r>
              <a:rPr lang="en-US" sz="1400" dirty="0"/>
              <a:t>for patients with Hyperosmolar Hyperglycemic state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F5408A7F-96DD-4A07-8E08-8FF1A58C8409}"/>
              </a:ext>
            </a:extLst>
          </p:cNvPr>
          <p:cNvSpPr/>
          <p:nvPr/>
        </p:nvSpPr>
        <p:spPr>
          <a:xfrm rot="16200000">
            <a:off x="3007077" y="-896749"/>
            <a:ext cx="224722" cy="5648325"/>
          </a:xfrm>
          <a:prstGeom prst="rightBrac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92E0AF-40FC-4763-BED4-27E96F1AF647}"/>
              </a:ext>
            </a:extLst>
          </p:cNvPr>
          <p:cNvSpPr/>
          <p:nvPr/>
        </p:nvSpPr>
        <p:spPr>
          <a:xfrm>
            <a:off x="837959" y="101411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For use in </a:t>
            </a:r>
            <a:r>
              <a:rPr lang="en-US" b="1" dirty="0"/>
              <a:t>Mild and Moderate DKA </a:t>
            </a:r>
            <a:r>
              <a:rPr lang="en-US" dirty="0"/>
              <a:t>(without any evidence of coma/AMS)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9D2219E2-E15B-48F3-BA2B-FB1BFEDB5BFB}"/>
              </a:ext>
            </a:extLst>
          </p:cNvPr>
          <p:cNvSpPr/>
          <p:nvPr/>
        </p:nvSpPr>
        <p:spPr>
          <a:xfrm rot="16200000">
            <a:off x="7308835" y="478172"/>
            <a:ext cx="224722" cy="2898484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6742"/>
      </p:ext>
    </p:extLst>
  </p:cSld>
  <p:clrMapOvr>
    <a:masterClrMapping/>
  </p:clrMapOvr>
</p:sld>
</file>

<file path=ppt/theme/theme1.xml><?xml version="1.0" encoding="utf-8"?>
<a:theme xmlns:a="http://schemas.openxmlformats.org/drawingml/2006/main" name="TPMG">
  <a:themeElements>
    <a:clrScheme name="PMG 2018">
      <a:dk1>
        <a:srgbClr val="003B71"/>
      </a:dk1>
      <a:lt1>
        <a:srgbClr val="FFFFFF"/>
      </a:lt1>
      <a:dk2>
        <a:srgbClr val="00558C"/>
      </a:dk2>
      <a:lt2>
        <a:srgbClr val="92CCF0"/>
      </a:lt2>
      <a:accent1>
        <a:srgbClr val="003B71"/>
      </a:accent1>
      <a:accent2>
        <a:srgbClr val="009CBD"/>
      </a:accent2>
      <a:accent3>
        <a:srgbClr val="7BD3CF"/>
      </a:accent3>
      <a:accent4>
        <a:srgbClr val="0078B3"/>
      </a:accent4>
      <a:accent5>
        <a:srgbClr val="40C1AC"/>
      </a:accent5>
      <a:accent6>
        <a:srgbClr val="A3D751"/>
      </a:accent6>
      <a:hlink>
        <a:srgbClr val="0078B3"/>
      </a:hlink>
      <a:folHlink>
        <a:srgbClr val="0055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CPMG_PPt_181011" id="{3A44852A-D86E-BD40-A8AF-559740EF9021}" vid="{8FE73FDD-3AF1-A748-8B5F-6E8A1365B93B}"/>
    </a:ext>
  </a:extLst>
</a:theme>
</file>

<file path=ppt/theme/theme2.xml><?xml version="1.0" encoding="utf-8"?>
<a:theme xmlns:a="http://schemas.openxmlformats.org/drawingml/2006/main" name="Full-Color Titles TPMG">
  <a:themeElements>
    <a:clrScheme name="PMG 2018">
      <a:dk1>
        <a:srgbClr val="003B71"/>
      </a:dk1>
      <a:lt1>
        <a:srgbClr val="FFFFFF"/>
      </a:lt1>
      <a:dk2>
        <a:srgbClr val="00558C"/>
      </a:dk2>
      <a:lt2>
        <a:srgbClr val="92CCF0"/>
      </a:lt2>
      <a:accent1>
        <a:srgbClr val="003B71"/>
      </a:accent1>
      <a:accent2>
        <a:srgbClr val="009CBD"/>
      </a:accent2>
      <a:accent3>
        <a:srgbClr val="7BD3CF"/>
      </a:accent3>
      <a:accent4>
        <a:srgbClr val="0078B3"/>
      </a:accent4>
      <a:accent5>
        <a:srgbClr val="40C1AC"/>
      </a:accent5>
      <a:accent6>
        <a:srgbClr val="A3D751"/>
      </a:accent6>
      <a:hlink>
        <a:srgbClr val="0078B3"/>
      </a:hlink>
      <a:folHlink>
        <a:srgbClr val="0055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t" anchorCtr="0"/>
      <a:lstStyle>
        <a:defPPr algn="l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PMG_PPt_181011" id="{3A44852A-D86E-BD40-A8AF-559740EF9021}" vid="{A66A15B8-5FD8-CC4B-A2A4-AAFEDFE0C5D6}"/>
    </a:ext>
  </a:extLst>
</a:theme>
</file>

<file path=ppt/theme/theme3.xml><?xml version="1.0" encoding="utf-8"?>
<a:theme xmlns:a="http://schemas.openxmlformats.org/drawingml/2006/main" name="Light-Color Titles TPMG">
  <a:themeElements>
    <a:clrScheme name="PMG 2018">
      <a:dk1>
        <a:srgbClr val="003B71"/>
      </a:dk1>
      <a:lt1>
        <a:srgbClr val="FFFFFF"/>
      </a:lt1>
      <a:dk2>
        <a:srgbClr val="00558C"/>
      </a:dk2>
      <a:lt2>
        <a:srgbClr val="92CCF0"/>
      </a:lt2>
      <a:accent1>
        <a:srgbClr val="003B71"/>
      </a:accent1>
      <a:accent2>
        <a:srgbClr val="009CBD"/>
      </a:accent2>
      <a:accent3>
        <a:srgbClr val="7BD3CF"/>
      </a:accent3>
      <a:accent4>
        <a:srgbClr val="0078B3"/>
      </a:accent4>
      <a:accent5>
        <a:srgbClr val="40C1AC"/>
      </a:accent5>
      <a:accent6>
        <a:srgbClr val="A3D751"/>
      </a:accent6>
      <a:hlink>
        <a:srgbClr val="0078B3"/>
      </a:hlink>
      <a:folHlink>
        <a:srgbClr val="0055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t" anchorCtr="0"/>
      <a:lstStyle>
        <a:defPPr algn="l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PMG_PPt_181011" id="{3A44852A-D86E-BD40-A8AF-559740EF9021}" vid="{C0BAF5DC-2BD7-AF41-9185-7E720F0477D6}"/>
    </a:ext>
  </a:extLst>
</a:theme>
</file>

<file path=ppt/theme/theme4.xml><?xml version="1.0" encoding="utf-8"?>
<a:theme xmlns:a="http://schemas.openxmlformats.org/drawingml/2006/main" name="Full-Color Dividers TPMG">
  <a:themeElements>
    <a:clrScheme name="PMG 2018">
      <a:dk1>
        <a:srgbClr val="003B71"/>
      </a:dk1>
      <a:lt1>
        <a:srgbClr val="FFFFFF"/>
      </a:lt1>
      <a:dk2>
        <a:srgbClr val="00558C"/>
      </a:dk2>
      <a:lt2>
        <a:srgbClr val="92CCF0"/>
      </a:lt2>
      <a:accent1>
        <a:srgbClr val="003B71"/>
      </a:accent1>
      <a:accent2>
        <a:srgbClr val="009CBD"/>
      </a:accent2>
      <a:accent3>
        <a:srgbClr val="7BD3CF"/>
      </a:accent3>
      <a:accent4>
        <a:srgbClr val="0078B3"/>
      </a:accent4>
      <a:accent5>
        <a:srgbClr val="40C1AC"/>
      </a:accent5>
      <a:accent6>
        <a:srgbClr val="A3D751"/>
      </a:accent6>
      <a:hlink>
        <a:srgbClr val="0078B3"/>
      </a:hlink>
      <a:folHlink>
        <a:srgbClr val="0055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t" anchorCtr="0"/>
      <a:lstStyle>
        <a:defPPr algn="l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PMG_PPt_181011" id="{3A44852A-D86E-BD40-A8AF-559740EF9021}" vid="{B912B2D2-35A7-674B-AA1A-E999179BA2F6}"/>
    </a:ext>
  </a:extLst>
</a:theme>
</file>

<file path=ppt/theme/theme5.xml><?xml version="1.0" encoding="utf-8"?>
<a:theme xmlns:a="http://schemas.openxmlformats.org/drawingml/2006/main" name="Light-Color Dividers TPMG">
  <a:themeElements>
    <a:clrScheme name="PMG 2018">
      <a:dk1>
        <a:srgbClr val="003B71"/>
      </a:dk1>
      <a:lt1>
        <a:srgbClr val="FFFFFF"/>
      </a:lt1>
      <a:dk2>
        <a:srgbClr val="00558C"/>
      </a:dk2>
      <a:lt2>
        <a:srgbClr val="92CCF0"/>
      </a:lt2>
      <a:accent1>
        <a:srgbClr val="003B71"/>
      </a:accent1>
      <a:accent2>
        <a:srgbClr val="009CBD"/>
      </a:accent2>
      <a:accent3>
        <a:srgbClr val="7BD3CF"/>
      </a:accent3>
      <a:accent4>
        <a:srgbClr val="0078B3"/>
      </a:accent4>
      <a:accent5>
        <a:srgbClr val="40C1AC"/>
      </a:accent5>
      <a:accent6>
        <a:srgbClr val="A3D751"/>
      </a:accent6>
      <a:hlink>
        <a:srgbClr val="0078B3"/>
      </a:hlink>
      <a:folHlink>
        <a:srgbClr val="0055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t" anchorCtr="0"/>
      <a:lstStyle>
        <a:defPPr algn="l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PMG_PPt_181011" id="{3A44852A-D86E-BD40-A8AF-559740EF9021}" vid="{0AAF0E4C-94A4-BB43-863F-532F567D1FE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SubprogramValue xmlns="b9c65a7a-35a6-4a71-880c-37049b0685f7" xsi:nil="true"/>
    <ProgramValue xmlns="b9c65a7a-35a6-4a71-880c-37049b0685f7" xsi:nil="true"/>
    <CommonID xmlns="b9c65a7a-35a6-4a71-880c-37049b0685f7">ef5f5611-3c4e-421f-8c59-1a5fa45ec1c5</CommonID>
    <CategoryValue xmlns="b9c65a7a-35a6-4a71-880c-37049b0685f7">Templates/Branded Templates</CategoryValue>
    <AreaOfWorkValue xmlns="b9c65a7a-35a6-4a71-880c-37049b0685f7">QOS Initiatives</AreaOfWorkValue>
    <DeliverableNavString xmlns="b9c65a7a-35a6-4a71-880c-37049b0685f7" xsi:nil="true"/>
    <PgmNavString xmlns="b9c65a7a-35a6-4a71-880c-37049b0685f7" xsi:nil="true"/>
    <AOWNavString xmlns="b9c65a7a-35a6-4a71-880c-37049b0685f7">aow14_92</AOWNavString>
    <SecurityGrpID xmlns="b9c65a7a-35a6-4a71-880c-37049b0685f7">10254</SecurityGrpID>
    <DeliverableNameValue xmlns="b9c65a7a-35a6-4a71-880c-37049b0685f7" xsi:nil="true"/>
    <InitiativeValue xmlns="b9c65a7a-35a6-4a71-880c-37049b0685f7">QOS Staff Hub</InitiativeValue>
    <TopicValue xmlns="b9c65a7a-35a6-4a71-880c-37049b0685f7" xsi:nil="true"/>
    <AssemblyNavStringList xmlns="b9c65a7a-35a6-4a71-880c-37049b0685f7" xsi:nil="true"/>
    <MeetingProfileIDValue xmlns="b9c65a7a-35a6-4a71-880c-37049b0685f7" xsi:nil="true"/>
    <AudienceListValue xmlns="b9c65a7a-35a6-4a71-880c-37049b0685f7" xsi:nil="true"/>
    <QOSTextContent xmlns="b9c65a7a-35a6-4a71-880c-37049b0685f7" xsi:nil="true"/>
    <CategoryTypeValue xmlns="b9c65a7a-35a6-4a71-880c-37049b0685f7">Staff</CategoryTypeValue>
    <DeliverableNavStringList xmlns="b9c65a7a-35a6-4a71-880c-37049b0685f7" xsi:nil="true"/>
    <AOWNavStringList xmlns="b9c65a7a-35a6-4a71-880c-37049b0685f7" xsi:nil="true"/>
    <SectionValue xmlns="b9c65a7a-35a6-4a71-880c-37049b0685f7" xsi:nil="true"/>
    <PlanDetailListValue xmlns="b9c65a7a-35a6-4a71-880c-37049b0685f7" xsi:nil="true"/>
    <OrderbyValue xmlns="b9c65a7a-35a6-4a71-880c-37049b0685f7">0</OrderbyValue>
    <MeasureDetailIDListValue xmlns="b9c65a7a-35a6-4a71-880c-37049b0685f7" xsi:nil="true"/>
    <MeasureGroupValue xmlns="b9c65a7a-35a6-4a71-880c-37049b0685f7" xsi:nil="true"/>
    <MeasureNavString xmlns="b9c65a7a-35a6-4a71-880c-37049b0685f7" xsi:nil="true"/>
    <IsMeetingContent xmlns="b9c65a7a-35a6-4a71-880c-37049b0685f7">false</IsMeetingContent>
    <MeetingProfileIDList xmlns="b9c65a7a-35a6-4a71-880c-37049b0685f7" xsi:nil="true"/>
    <PlanIDListValue xmlns="b9c65a7a-35a6-4a71-880c-37049b0685f7" xsi:nil="true"/>
    <BizDocNavString xmlns="b9c65a7a-35a6-4a71-880c-37049b0685f7">biz119</BizDocNavString>
    <MeetingDate xmlns="b9c65a7a-35a6-4a71-880c-37049b0685f7" xsi:nil="true"/>
    <FileNameIndex xmlns="b9c65a7a-35a6-4a71-880c-37049b0685f7">TPMG PowerPoint Template_Standard-Width Published Version.pptx</FileNameIndex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34D22D708354FD46BDED0F67A7D25FDE010022BD7C8677426A4C9CF10E433BCA470E" ma:contentTypeVersion="18" ma:contentTypeDescription="" ma:contentTypeScope="" ma:versionID="fa256f353e4683ecc8cf2737b0d971ba">
  <xsd:schema xmlns:xsd="http://www.w3.org/2001/XMLSchema" xmlns:xs="http://www.w3.org/2001/XMLSchema" xmlns:p="http://schemas.microsoft.com/office/2006/metadata/properties" xmlns:ns1="http://schemas.microsoft.com/sharepoint/v3" xmlns:ns2="b9c65a7a-35a6-4a71-880c-37049b0685f7" targetNamespace="http://schemas.microsoft.com/office/2006/metadata/properties" ma:root="true" ma:fieldsID="25d629d846f6f028a6c68b344bab9d98" ns1:_="" ns2:_="">
    <xsd:import namespace="http://schemas.microsoft.com/sharepoint/v3"/>
    <xsd:import namespace="b9c65a7a-35a6-4a71-880c-37049b0685f7"/>
    <xsd:element name="properties">
      <xsd:complexType>
        <xsd:sequence>
          <xsd:element name="documentManagement">
            <xsd:complexType>
              <xsd:all>
                <xsd:element ref="ns2:SecurityGrpID"/>
                <xsd:element ref="ns2:QOSTextContent" minOccurs="0"/>
                <xsd:element ref="ns1:PublishingStartDate" minOccurs="0"/>
                <xsd:element ref="ns1:PublishingExpirationDate" minOccurs="0"/>
                <xsd:element ref="ns2:AreaOfWorkValue" minOccurs="0"/>
                <xsd:element ref="ns2:InitiativeValue" minOccurs="0"/>
                <xsd:element ref="ns2:ProgramValue" minOccurs="0"/>
                <xsd:element ref="ns2:SubprogramValue" minOccurs="0"/>
                <xsd:element ref="ns2:CategoryValue" minOccurs="0"/>
                <xsd:element ref="ns2:CommonID" minOccurs="0"/>
                <xsd:element ref="ns2:MeasureGroupValue" minOccurs="0"/>
                <xsd:element ref="ns2:AOWNavString" minOccurs="0"/>
                <xsd:element ref="ns2:PgmNavString" minOccurs="0"/>
                <xsd:element ref="ns2:MeasureNavString" minOccurs="0"/>
                <xsd:element ref="ns2:IsMeetingContent" minOccurs="0"/>
                <xsd:element ref="ns2:MeetingDate" minOccurs="0"/>
                <xsd:element ref="ns2:SectionValue" minOccurs="0"/>
                <xsd:element ref="ns2:AudienceListValue" minOccurs="0"/>
                <xsd:element ref="ns2:CategoryTypeValue" minOccurs="0"/>
                <xsd:element ref="ns2:MeetingProfileIDValue" minOccurs="0"/>
                <xsd:element ref="ns2:DeliverableNameValue" minOccurs="0"/>
                <xsd:element ref="ns2:DeliverableNavString" minOccurs="0"/>
                <xsd:element ref="ns2:DeliverableNavStringList" minOccurs="0"/>
                <xsd:element ref="ns2:MeetingProfileIDList" minOccurs="0"/>
                <xsd:element ref="ns2:PlanDetailListValue" minOccurs="0"/>
                <xsd:element ref="ns2:PlanIDListValue" minOccurs="0"/>
                <xsd:element ref="ns2:MeasureDetailIDListValue" minOccurs="0"/>
                <xsd:element ref="ns2:AssemblyNavStringList" minOccurs="0"/>
                <xsd:element ref="ns2:BizDocNavString" minOccurs="0"/>
                <xsd:element ref="ns2:TopicValue" minOccurs="0"/>
                <xsd:element ref="ns2:OrderbyValue" minOccurs="0"/>
                <xsd:element ref="ns2:AOWNavStringList" minOccurs="0"/>
                <xsd:element ref="ns2:FileNameIndex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c65a7a-35a6-4a71-880c-37049b0685f7" elementFormDefault="qualified">
    <xsd:import namespace="http://schemas.microsoft.com/office/2006/documentManagement/types"/>
    <xsd:import namespace="http://schemas.microsoft.com/office/infopath/2007/PartnerControls"/>
    <xsd:element name="SecurityGrpID" ma:index="2" ma:displayName="SecurityGrpID" ma:decimals="0" ma:internalName="SecurityGrpID" ma:readOnly="false">
      <xsd:simpleType>
        <xsd:restriction base="dms:Number">
          <xsd:maxInclusive value="99999"/>
          <xsd:minInclusive value="10001"/>
        </xsd:restriction>
      </xsd:simpleType>
    </xsd:element>
    <xsd:element name="QOSTextContent" ma:index="3" nillable="true" ma:displayName="Content" ma:internalName="QOSTextContent">
      <xsd:simpleType>
        <xsd:restriction base="dms:Unknown"/>
      </xsd:simpleType>
    </xsd:element>
    <xsd:element name="AreaOfWorkValue" ma:index="6" nillable="true" ma:displayName="AreaOfWorkValue" ma:internalName="AreaOfWorkValue">
      <xsd:simpleType>
        <xsd:restriction base="dms:Text">
          <xsd:maxLength value="255"/>
        </xsd:restriction>
      </xsd:simpleType>
    </xsd:element>
    <xsd:element name="InitiativeValue" ma:index="7" nillable="true" ma:displayName="InitiativeValue" ma:internalName="InitiativeValue">
      <xsd:simpleType>
        <xsd:restriction base="dms:Text">
          <xsd:maxLength value="255"/>
        </xsd:restriction>
      </xsd:simpleType>
    </xsd:element>
    <xsd:element name="ProgramValue" ma:index="8" nillable="true" ma:displayName="ProgramValue" ma:internalName="ProgramValue">
      <xsd:simpleType>
        <xsd:restriction base="dms:Text">
          <xsd:maxLength value="255"/>
        </xsd:restriction>
      </xsd:simpleType>
    </xsd:element>
    <xsd:element name="SubprogramValue" ma:index="9" nillable="true" ma:displayName="SubprogramValue" ma:internalName="SubprogramValue">
      <xsd:simpleType>
        <xsd:restriction base="dms:Text">
          <xsd:maxLength value="255"/>
        </xsd:restriction>
      </xsd:simpleType>
    </xsd:element>
    <xsd:element name="CategoryValue" ma:index="10" nillable="true" ma:displayName="CategoryValue" ma:indexed="true" ma:internalName="CategoryValue">
      <xsd:simpleType>
        <xsd:restriction base="dms:Text">
          <xsd:maxLength value="255"/>
        </xsd:restriction>
      </xsd:simpleType>
    </xsd:element>
    <xsd:element name="CommonID" ma:index="11" nillable="true" ma:displayName="CommonID" ma:indexed="true" ma:internalName="CommonID">
      <xsd:simpleType>
        <xsd:restriction base="dms:Text">
          <xsd:maxLength value="255"/>
        </xsd:restriction>
      </xsd:simpleType>
    </xsd:element>
    <xsd:element name="MeasureGroupValue" ma:index="12" nillable="true" ma:displayName="MeasureGroupValue" ma:internalName="MeasureGroupValue">
      <xsd:simpleType>
        <xsd:restriction base="dms:Text">
          <xsd:maxLength value="255"/>
        </xsd:restriction>
      </xsd:simpleType>
    </xsd:element>
    <xsd:element name="AOWNavString" ma:index="13" nillable="true" ma:displayName="AOWNavString" ma:indexed="true" ma:internalName="AOWNavString">
      <xsd:simpleType>
        <xsd:restriction base="dms:Text">
          <xsd:maxLength value="255"/>
        </xsd:restriction>
      </xsd:simpleType>
    </xsd:element>
    <xsd:element name="PgmNavString" ma:index="14" nillable="true" ma:displayName="PgmNavString" ma:internalName="PgmNavString">
      <xsd:simpleType>
        <xsd:restriction base="dms:Text">
          <xsd:maxLength value="255"/>
        </xsd:restriction>
      </xsd:simpleType>
    </xsd:element>
    <xsd:element name="MeasureNavString" ma:index="15" nillable="true" ma:displayName="MeasureNavString" ma:internalName="MeasureNavString">
      <xsd:simpleType>
        <xsd:restriction base="dms:Text">
          <xsd:maxLength value="255"/>
        </xsd:restriction>
      </xsd:simpleType>
    </xsd:element>
    <xsd:element name="IsMeetingContent" ma:index="22" nillable="true" ma:displayName="IsMeetingContent" ma:default="0" ma:internalName="IsMeetingContent">
      <xsd:simpleType>
        <xsd:restriction base="dms:Boolean"/>
      </xsd:simpleType>
    </xsd:element>
    <xsd:element name="MeetingDate" ma:index="23" nillable="true" ma:displayName="MeetingDate" ma:format="DateOnly" ma:internalName="MeetingDate">
      <xsd:simpleType>
        <xsd:restriction base="dms:DateTime"/>
      </xsd:simpleType>
    </xsd:element>
    <xsd:element name="SectionValue" ma:index="24" nillable="true" ma:displayName="SectionValue" ma:internalName="SectionValue">
      <xsd:simpleType>
        <xsd:restriction base="dms:Note">
          <xsd:maxLength value="255"/>
        </xsd:restriction>
      </xsd:simpleType>
    </xsd:element>
    <xsd:element name="AudienceListValue" ma:index="25" nillable="true" ma:displayName="AudienceListValue" ma:internalName="AudienceListValue">
      <xsd:simpleType>
        <xsd:restriction base="dms:Note">
          <xsd:maxLength value="255"/>
        </xsd:restriction>
      </xsd:simpleType>
    </xsd:element>
    <xsd:element name="CategoryTypeValue" ma:index="26" nillable="true" ma:displayName="CategoryTypeValue" ma:internalName="CategoryTypeValue">
      <xsd:simpleType>
        <xsd:restriction base="dms:Text">
          <xsd:maxLength value="255"/>
        </xsd:restriction>
      </xsd:simpleType>
    </xsd:element>
    <xsd:element name="MeetingProfileIDValue" ma:index="27" nillable="true" ma:displayName="MeetingProfileIDValue" ma:internalName="MeetingProfileIDValue">
      <xsd:simpleType>
        <xsd:restriction base="dms:Text">
          <xsd:maxLength value="255"/>
        </xsd:restriction>
      </xsd:simpleType>
    </xsd:element>
    <xsd:element name="DeliverableNameValue" ma:index="28" nillable="true" ma:displayName="DeliverableNameValue" ma:internalName="DeliverableNameValue">
      <xsd:simpleType>
        <xsd:restriction base="dms:Text">
          <xsd:maxLength value="255"/>
        </xsd:restriction>
      </xsd:simpleType>
    </xsd:element>
    <xsd:element name="DeliverableNavString" ma:index="29" nillable="true" ma:displayName="DeliverableNavString" ma:indexed="true" ma:internalName="DeliverableNavString">
      <xsd:simpleType>
        <xsd:restriction base="dms:Text">
          <xsd:maxLength value="255"/>
        </xsd:restriction>
      </xsd:simpleType>
    </xsd:element>
    <xsd:element name="DeliverableNavStringList" ma:index="30" nillable="true" ma:displayName="DeliverableNavStringList" ma:internalName="DeliverableNavStringList">
      <xsd:simpleType>
        <xsd:restriction base="dms:Text">
          <xsd:maxLength value="255"/>
        </xsd:restriction>
      </xsd:simpleType>
    </xsd:element>
    <xsd:element name="MeetingProfileIDList" ma:index="31" nillable="true" ma:displayName="MeetingProfileIDList" ma:internalName="MeetingProfileIDList">
      <xsd:simpleType>
        <xsd:restriction base="dms:Text">
          <xsd:maxLength value="255"/>
        </xsd:restriction>
      </xsd:simpleType>
    </xsd:element>
    <xsd:element name="PlanDetailListValue" ma:index="32" nillable="true" ma:displayName="PlanDetailListValue" ma:internalName="PlanDetailListValue">
      <xsd:simpleType>
        <xsd:restriction base="dms:Note">
          <xsd:maxLength value="255"/>
        </xsd:restriction>
      </xsd:simpleType>
    </xsd:element>
    <xsd:element name="PlanIDListValue" ma:index="33" nillable="true" ma:displayName="PlanIDListValue" ma:internalName="PlanIDListValue">
      <xsd:simpleType>
        <xsd:restriction base="dms:Text">
          <xsd:maxLength value="255"/>
        </xsd:restriction>
      </xsd:simpleType>
    </xsd:element>
    <xsd:element name="MeasureDetailIDListValue" ma:index="34" nillable="true" ma:displayName="MeasureDetailIDListValue" ma:internalName="MeasureDetailIDListValue">
      <xsd:simpleType>
        <xsd:restriction base="dms:Note">
          <xsd:maxLength value="255"/>
        </xsd:restriction>
      </xsd:simpleType>
    </xsd:element>
    <xsd:element name="AssemblyNavStringList" ma:index="35" nillable="true" ma:displayName="AssemblyNavStringList" ma:internalName="AssemblyNavStringList">
      <xsd:simpleType>
        <xsd:restriction base="dms:Text">
          <xsd:maxLength value="255"/>
        </xsd:restriction>
      </xsd:simpleType>
    </xsd:element>
    <xsd:element name="BizDocNavString" ma:index="36" nillable="true" ma:displayName="BizDocNavString" ma:internalName="BizDocNavString">
      <xsd:simpleType>
        <xsd:restriction base="dms:Text">
          <xsd:maxLength value="255"/>
        </xsd:restriction>
      </xsd:simpleType>
    </xsd:element>
    <xsd:element name="TopicValue" ma:index="37" nillable="true" ma:displayName="TopicValue" ma:internalName="TopicValue">
      <xsd:simpleType>
        <xsd:restriction base="dms:Note">
          <xsd:maxLength value="255"/>
        </xsd:restriction>
      </xsd:simpleType>
    </xsd:element>
    <xsd:element name="OrderbyValue" ma:index="38" nillable="true" ma:displayName="OrderbyValue" ma:decimals="0" ma:internalName="OrderbyValue">
      <xsd:simpleType>
        <xsd:restriction base="dms:Number"/>
      </xsd:simpleType>
    </xsd:element>
    <xsd:element name="AOWNavStringList" ma:index="39" nillable="true" ma:displayName="AOWNavStringList" ma:internalName="AOWNavStringList">
      <xsd:simpleType>
        <xsd:restriction base="dms:Text">
          <xsd:maxLength value="255"/>
        </xsd:restriction>
      </xsd:simpleType>
    </xsd:element>
    <xsd:element name="FileNameIndex" ma:index="40" nillable="true" ma:displayName="FileNameIndex" ma:indexed="true" ma:internalName="FileNameIndex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DD64A2-64B6-44E4-9953-A9A9CD123E46}">
  <ds:schemaRefs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b9c65a7a-35a6-4a71-880c-37049b0685f7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DBF41629-4069-4D67-921A-03C2309209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1A670D-6FFA-4FDC-BAA8-7A49242BAE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9c65a7a-35a6-4a71-880c-37049b068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2522</Words>
  <Application>Microsoft Office PowerPoint</Application>
  <PresentationFormat>On-screen Show (4:3)</PresentationFormat>
  <Paragraphs>296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.AppleSystemUIFont</vt:lpstr>
      <vt:lpstr>Arial</vt:lpstr>
      <vt:lpstr>Arial Narrow</vt:lpstr>
      <vt:lpstr>Calibri</vt:lpstr>
      <vt:lpstr>Courier New</vt:lpstr>
      <vt:lpstr>Wingdings</vt:lpstr>
      <vt:lpstr>TPMG</vt:lpstr>
      <vt:lpstr>Full-Color Titles TPMG</vt:lpstr>
      <vt:lpstr>Light-Color Titles TPMG</vt:lpstr>
      <vt:lpstr>Full-Color Dividers TPMG</vt:lpstr>
      <vt:lpstr>Light-Color Dividers TPMG</vt:lpstr>
      <vt:lpstr>Diabetic Ketoacidosis (DKA) Subcutaneous (SQ) Protocol-Physician Education </vt:lpstr>
      <vt:lpstr>Diabetic Ketoacidosis (DKA)-Introduction</vt:lpstr>
      <vt:lpstr>Why SQ DKA Protocol</vt:lpstr>
      <vt:lpstr>Side-By-Side: IV vs SQ</vt:lpstr>
      <vt:lpstr>Treatment of Diabetic Ketoacidosis with Subcutaneous Insulin Aspart</vt:lpstr>
      <vt:lpstr>Prospective Randomized Trial of Insulin Glargine in Acute Management of DKA in the Emergency Department: A Pilot Study</vt:lpstr>
      <vt:lpstr>SQ DKA Protocol</vt:lpstr>
      <vt:lpstr>Management of Adult DKA: When to use the SQ Protocol?</vt:lpstr>
      <vt:lpstr>When to use the SQ Protocol?</vt:lpstr>
      <vt:lpstr>Why should we use the SQ DKA protocol?</vt:lpstr>
      <vt:lpstr>When should the patient go to ICU instead?</vt:lpstr>
      <vt:lpstr>DKA Management: Tenants of Treatment</vt:lpstr>
      <vt:lpstr>DKA Treatment: Electrolytes</vt:lpstr>
      <vt:lpstr>SQ Non-ICU Protocol</vt:lpstr>
      <vt:lpstr>PowerPoint Presentation</vt:lpstr>
      <vt:lpstr>PowerPoint Presentation</vt:lpstr>
      <vt:lpstr>DKA Order Set</vt:lpstr>
      <vt:lpstr>DKA Order Set (Cont.)</vt:lpstr>
      <vt:lpstr>DKA Order Set (Cont.)</vt:lpstr>
      <vt:lpstr>DKA Order Set (Cont…)</vt:lpstr>
      <vt:lpstr>FAQs</vt:lpstr>
      <vt:lpstr>FAQs Continued </vt:lpstr>
      <vt:lpstr>Special Considerations</vt:lpstr>
      <vt:lpstr>Euglycemic DKA-(EDKA/euDKA)   </vt:lpstr>
      <vt:lpstr>DKA in Patients with Insulin Pump: Continuous subcutaneous insulin infusion (CSII)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Diabetic Ketoacidosis (DKA) Subcutaneous (SQ) Protocol-Physician Education</dc:title>
  <dc:creator>Priya Rao</dc:creator>
  <cp:lastModifiedBy>David T Chiu</cp:lastModifiedBy>
  <cp:revision>52</cp:revision>
  <dcterms:created xsi:type="dcterms:W3CDTF">2021-02-01T21:17:50Z</dcterms:created>
  <dcterms:modified xsi:type="dcterms:W3CDTF">2021-03-16T20:45:21Z</dcterms:modified>
</cp:coreProperties>
</file>